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Montserrat Black"/>
      <p:bold r:id="rId21"/>
      <p:boldItalic r:id="rId22"/>
    </p:embeddedFont>
    <p:embeddedFont>
      <p:font typeface="Montserrat"/>
      <p:regular r:id="rId23"/>
      <p:bold r:id="rId24"/>
      <p:italic r:id="rId25"/>
      <p:boldItalic r:id="rId26"/>
    </p:embeddedFont>
    <p:embeddedFont>
      <p:font typeface="Lora"/>
      <p:regular r:id="rId27"/>
      <p:bold r:id="rId28"/>
      <p:italic r:id="rId29"/>
      <p:boldItalic r:id="rId30"/>
    </p:embeddedFont>
    <p:embeddedFont>
      <p:font typeface="Tajawal Black"/>
      <p:bold r:id="rId31"/>
    </p:embeddedFont>
    <p:embeddedFont>
      <p:font typeface="Tajawal"/>
      <p:regular r:id="rId32"/>
      <p:bold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Black-boldItalic.fntdata"/><Relationship Id="rId21" Type="http://schemas.openxmlformats.org/officeDocument/2006/relationships/font" Target="fonts/MontserratBlack-bold.fntdata"/><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Italic.fntdata"/><Relationship Id="rId25" Type="http://schemas.openxmlformats.org/officeDocument/2006/relationships/font" Target="fonts/Montserrat-italic.fntdata"/><Relationship Id="rId28" Type="http://schemas.openxmlformats.org/officeDocument/2006/relationships/font" Target="fonts/Lora-bold.fntdata"/><Relationship Id="rId27" Type="http://schemas.openxmlformats.org/officeDocument/2006/relationships/font" Target="fonts/Lora-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ora-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TajawalBlack-bold.fntdata"/><Relationship Id="rId30" Type="http://schemas.openxmlformats.org/officeDocument/2006/relationships/font" Target="fonts/Lora-boldItalic.fntdata"/><Relationship Id="rId11" Type="http://schemas.openxmlformats.org/officeDocument/2006/relationships/slide" Target="slides/slide6.xml"/><Relationship Id="rId33" Type="http://schemas.openxmlformats.org/officeDocument/2006/relationships/font" Target="fonts/Tajawal-bold.fntdata"/><Relationship Id="rId10" Type="http://schemas.openxmlformats.org/officeDocument/2006/relationships/slide" Target="slides/slide5.xml"/><Relationship Id="rId32" Type="http://schemas.openxmlformats.org/officeDocument/2006/relationships/font" Target="fonts/Tajawal-regular.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Morning </a:t>
            </a:r>
            <a:r>
              <a:rPr lang="en"/>
              <a:t>everyone! I am Nina, and they are my fellow teammates. We are the data vadars</a:t>
            </a:r>
            <a:endParaRPr/>
          </a:p>
          <a:p>
            <a:pPr indent="0" lvl="0" marL="0" rtl="0" algn="l">
              <a:spcBef>
                <a:spcPts val="0"/>
              </a:spcBef>
              <a:spcAft>
                <a:spcPts val="0"/>
              </a:spcAft>
              <a:buNone/>
            </a:pPr>
            <a:r>
              <a:rPr lang="en"/>
              <a:t>The case we are going to share today is about </a:t>
            </a:r>
            <a:r>
              <a:rPr lang="en"/>
              <a:t>Osteoarthritis</a:t>
            </a:r>
            <a:r>
              <a:rPr lang="en"/>
              <a:t> and it’s increasing risk of cardiovascular disease based on t</a:t>
            </a:r>
            <a:r>
              <a:rPr lang="en">
                <a:solidFill>
                  <a:schemeClr val="dk1"/>
                </a:solidFill>
              </a:rPr>
              <a:t>he data from Canadian Community Health Survey</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70a959df95_3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70a959df95_3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914400" rtl="0" algn="l">
              <a:lnSpc>
                <a:spcPct val="115000"/>
              </a:lnSpc>
              <a:spcBef>
                <a:spcPts val="0"/>
              </a:spcBef>
              <a:spcAft>
                <a:spcPts val="0"/>
              </a:spcAft>
              <a:buNone/>
            </a:pPr>
            <a:r>
              <a:rPr lang="en"/>
              <a:t>Based on data and several research studies, Canadian women from ages 40-60 are at a high risk of a combination of CVD and OA. </a:t>
            </a:r>
            <a:endParaRPr/>
          </a:p>
          <a:p>
            <a:pPr indent="0" lvl="0" marL="914400" rtl="0" algn="l">
              <a:lnSpc>
                <a:spcPct val="115000"/>
              </a:lnSpc>
              <a:spcBef>
                <a:spcPts val="0"/>
              </a:spcBef>
              <a:spcAft>
                <a:spcPts val="0"/>
              </a:spcAft>
              <a:buNone/>
            </a:pPr>
            <a:r>
              <a:rPr lang="en"/>
              <a:t> </a:t>
            </a:r>
            <a:endParaRPr/>
          </a:p>
          <a:p>
            <a:pPr indent="0" lvl="0" marL="914400" rtl="0" algn="l">
              <a:lnSpc>
                <a:spcPct val="115000"/>
              </a:lnSpc>
              <a:spcBef>
                <a:spcPts val="0"/>
              </a:spcBef>
              <a:spcAft>
                <a:spcPts val="0"/>
              </a:spcAft>
              <a:buNone/>
            </a:pPr>
            <a:r>
              <a:rPr lang="en"/>
              <a:t>The reason we chose this target segment is because women under 60 with OA have a higher risk of developing CVD compared to older men and women with OA. </a:t>
            </a:r>
            <a:endParaRPr/>
          </a:p>
          <a:p>
            <a:pPr indent="0" lvl="0" marL="914400" rtl="0" algn="l">
              <a:lnSpc>
                <a:spcPct val="115000"/>
              </a:lnSpc>
              <a:spcBef>
                <a:spcPts val="0"/>
              </a:spcBef>
              <a:spcAft>
                <a:spcPts val="0"/>
              </a:spcAft>
              <a:buNone/>
            </a:pPr>
            <a:r>
              <a:rPr lang="en"/>
              <a:t> </a:t>
            </a:r>
            <a:endParaRPr/>
          </a:p>
          <a:p>
            <a:pPr indent="0" lvl="0" marL="914400" rtl="0" algn="l">
              <a:lnSpc>
                <a:spcPct val="115000"/>
              </a:lnSpc>
              <a:spcBef>
                <a:spcPts val="0"/>
              </a:spcBef>
              <a:spcAft>
                <a:spcPts val="0"/>
              </a:spcAft>
              <a:buNone/>
            </a:pPr>
            <a:r>
              <a:rPr lang="en"/>
              <a:t>Also, two-thirds of CVD research is focused on men, therefore there is a lack of awareness of heart disease in women. </a:t>
            </a:r>
            <a:endParaRPr/>
          </a:p>
          <a:p>
            <a:pPr indent="0" lvl="0" marL="914400" rtl="0" algn="l">
              <a:lnSpc>
                <a:spcPct val="115000"/>
              </a:lnSpc>
              <a:spcBef>
                <a:spcPts val="0"/>
              </a:spcBef>
              <a:spcAft>
                <a:spcPts val="0"/>
              </a:spcAft>
              <a:buNone/>
            </a:pPr>
            <a:r>
              <a:rPr lang="en"/>
              <a:t> </a:t>
            </a:r>
            <a:endParaRPr/>
          </a:p>
          <a:p>
            <a:pPr indent="0" lvl="0" marL="914400" rtl="0" algn="l">
              <a:lnSpc>
                <a:spcPct val="115000"/>
              </a:lnSpc>
              <a:spcBef>
                <a:spcPts val="0"/>
              </a:spcBef>
              <a:spcAft>
                <a:spcPts val="0"/>
              </a:spcAft>
              <a:buNone/>
            </a:pPr>
            <a:r>
              <a:rPr lang="en"/>
              <a:t>And lastly, chronic conditions like hypertension, diabetes, and OA are known comorbidities with CVD.</a:t>
            </a:r>
            <a:endParaRPr/>
          </a:p>
          <a:p>
            <a:pPr indent="0" lvl="0" marL="91440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70a959df95_7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70a959df95_7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We will implement a national campaign for CVD awareness focused on all Canadian middle-aged women living with comorbidities of heart disease such as hypertension, diabetes, and OA </a:t>
            </a:r>
            <a:endParaRPr/>
          </a:p>
          <a:p>
            <a:pPr indent="0" lvl="0" marL="0" rtl="0" algn="l">
              <a:lnSpc>
                <a:spcPct val="115000"/>
              </a:lnSpc>
              <a:spcBef>
                <a:spcPts val="0"/>
              </a:spcBef>
              <a:spcAft>
                <a:spcPts val="0"/>
              </a:spcAft>
              <a:buClr>
                <a:schemeClr val="dk1"/>
              </a:buClr>
              <a:buSzPts val="1100"/>
              <a:buFont typeface="Arial"/>
              <a:buNone/>
            </a:pPr>
            <a:r>
              <a:rPr lang="en"/>
              <a:t> </a:t>
            </a:r>
            <a:endParaRPr/>
          </a:p>
          <a:p>
            <a:pPr indent="0" lvl="0" marL="0" rtl="0" algn="l">
              <a:lnSpc>
                <a:spcPct val="115000"/>
              </a:lnSpc>
              <a:spcBef>
                <a:spcPts val="0"/>
              </a:spcBef>
              <a:spcAft>
                <a:spcPts val="0"/>
              </a:spcAft>
              <a:buClr>
                <a:schemeClr val="dk1"/>
              </a:buClr>
              <a:buSzPts val="1100"/>
              <a:buFont typeface="Arial"/>
              <a:buNone/>
            </a:pPr>
            <a:r>
              <a:rPr lang="en"/>
              <a:t>as well as a localized campaign to decrease CVD risk among OA middle-aged females living in high risk geographic regions. The localized campaign will also be tailored to address single and divorced individuals with a lower income because they are a high risk demographic.</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70a959df95_7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70a959df95_7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which audience you should communicate with and why</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Why:</a:t>
            </a:r>
            <a:endParaRPr>
              <a:solidFill>
                <a:schemeClr val="dk1"/>
              </a:solidFill>
            </a:endParaRPr>
          </a:p>
          <a:p>
            <a:pPr indent="-298450" lvl="0" marL="457200" rtl="0" algn="l">
              <a:spcBef>
                <a:spcPts val="0"/>
              </a:spcBef>
              <a:spcAft>
                <a:spcPts val="0"/>
              </a:spcAft>
              <a:buClr>
                <a:schemeClr val="dk1"/>
              </a:buClr>
              <a:buSzPts val="1100"/>
              <a:buAutoNum type="arabicPeriod"/>
            </a:pPr>
            <a:r>
              <a:rPr lang="en">
                <a:solidFill>
                  <a:schemeClr val="dk1"/>
                </a:solidFill>
              </a:rPr>
              <a:t>Medical conditions that can increase the risk for heart disease: hypertension, diabetes, obesity, high cholesterol</a:t>
            </a:r>
            <a:endParaRPr>
              <a:solidFill>
                <a:schemeClr val="dk1"/>
              </a:solidFill>
            </a:endParaRPr>
          </a:p>
          <a:p>
            <a:pPr indent="-298450" lvl="1" marL="914400" rtl="0" algn="l">
              <a:spcBef>
                <a:spcPts val="0"/>
              </a:spcBef>
              <a:spcAft>
                <a:spcPts val="0"/>
              </a:spcAft>
              <a:buClr>
                <a:schemeClr val="dk1"/>
              </a:buClr>
              <a:buSzPts val="1100"/>
              <a:buAutoNum type="alphaLcPeriod"/>
            </a:pPr>
            <a:r>
              <a:rPr lang="en">
                <a:solidFill>
                  <a:schemeClr val="dk1"/>
                </a:solidFill>
              </a:rPr>
              <a:t>The major cause of morbidity and mortality in diabetes is cardiovascular disease, which is exacerbated by hypertension.</a:t>
            </a:r>
            <a:endParaRPr>
              <a:solidFill>
                <a:schemeClr val="dk1"/>
              </a:solidFill>
            </a:endParaRPr>
          </a:p>
          <a:p>
            <a:pPr indent="-298450" lvl="1" marL="914400" rtl="0" algn="l">
              <a:spcBef>
                <a:spcPts val="0"/>
              </a:spcBef>
              <a:spcAft>
                <a:spcPts val="0"/>
              </a:spcAft>
              <a:buClr>
                <a:schemeClr val="dk1"/>
              </a:buClr>
              <a:buSzPts val="1100"/>
              <a:buAutoNum type="alphaLcPeriod"/>
            </a:pPr>
            <a:r>
              <a:rPr lang="en">
                <a:solidFill>
                  <a:schemeClr val="dk1"/>
                </a:solidFill>
              </a:rPr>
              <a:t>Diabetes Is an Independent Predictor for Severe Osteoarthritis. People with diagnosed diabetes are nearly twice as likely to have arthritis, indicating a diabetes-arthritis connection</a:t>
            </a:r>
            <a:endParaRPr>
              <a:solidFill>
                <a:schemeClr val="dk1"/>
              </a:solidFill>
            </a:endParaRPr>
          </a:p>
          <a:p>
            <a:pPr indent="-298450" lvl="0" marL="457200" rtl="0" algn="l">
              <a:spcBef>
                <a:spcPts val="0"/>
              </a:spcBef>
              <a:spcAft>
                <a:spcPts val="0"/>
              </a:spcAft>
              <a:buClr>
                <a:schemeClr val="dk1"/>
              </a:buClr>
              <a:buSzPts val="1100"/>
              <a:buAutoNum type="arabicPeriod"/>
            </a:pPr>
            <a:r>
              <a:rPr lang="en">
                <a:solidFill>
                  <a:schemeClr val="dk1"/>
                </a:solidFill>
              </a:rPr>
              <a:t>Base on the data and studies, women under 65 with OA (ages 65 years) had higher risks of developing CVD than older men and women with OA. Even though age is highly correlated with the risks of developing CVD and OA, middle-aged group might be the best </a:t>
            </a:r>
            <a:endParaRPr/>
          </a:p>
          <a:p>
            <a:pPr indent="-298450" lvl="0" marL="457200" rtl="0" algn="l">
              <a:spcBef>
                <a:spcPts val="0"/>
              </a:spcBef>
              <a:spcAft>
                <a:spcPts val="0"/>
              </a:spcAft>
              <a:buSzPts val="1100"/>
              <a:buAutoNum type="arabicPeriod"/>
            </a:pPr>
            <a:r>
              <a:rPr lang="en"/>
              <a:t>Prevention  </a:t>
            </a:r>
            <a:endParaRPr/>
          </a:p>
          <a:p>
            <a:pPr indent="-298450" lvl="0" marL="457200" rtl="0" algn="l">
              <a:spcBef>
                <a:spcPts val="0"/>
              </a:spcBef>
              <a:spcAft>
                <a:spcPts val="0"/>
              </a:spcAft>
              <a:buSzPts val="1100"/>
              <a:buAutoNum type="arabicPeriod"/>
            </a:pPr>
            <a:r>
              <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70a959df95_7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70a959df95_7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physical activity is suspected to be an intermediate factor between osteoarthritis and heart disease.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Lower income are higher users of GP, mental health and hospital services.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Reduced care from specialized services like coronary specialist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Issues lack of comprehensive coverage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Lack of transportation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Insensitivity of healthcare services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g70a959df95_7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70a959df95_7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lack of integration allows categories like low income classes to fall through the cracks. They don’t have access to the resources and information and the kind of healthcare high income people have. </a:t>
            </a:r>
            <a:endParaRPr/>
          </a:p>
          <a:p>
            <a:pPr indent="0" lvl="0" marL="0" rtl="0" algn="l">
              <a:spcBef>
                <a:spcPts val="0"/>
              </a:spcBef>
              <a:spcAft>
                <a:spcPts val="0"/>
              </a:spcAft>
              <a:buNone/>
            </a:pPr>
            <a:r>
              <a:rPr lang="en"/>
              <a:t>Factors: </a:t>
            </a:r>
            <a:endParaRPr/>
          </a:p>
          <a:p>
            <a:pPr indent="-298450" lvl="0" marL="457200" rtl="0" algn="l">
              <a:spcBef>
                <a:spcPts val="0"/>
              </a:spcBef>
              <a:spcAft>
                <a:spcPts val="0"/>
              </a:spcAft>
              <a:buSzPts val="1100"/>
              <a:buChar char="-"/>
            </a:pPr>
            <a:r>
              <a:rPr lang="en"/>
              <a:t>Expanding provincial healthcare plans or social services, and Indian and Northern Affairs to include prescription and non-prescription care </a:t>
            </a:r>
            <a:endParaRPr/>
          </a:p>
          <a:p>
            <a:pPr indent="-298450" lvl="0" marL="457200" rtl="0" algn="l">
              <a:spcBef>
                <a:spcPts val="0"/>
              </a:spcBef>
              <a:spcAft>
                <a:spcPts val="0"/>
              </a:spcAft>
              <a:buSzPts val="1100"/>
              <a:buChar char="-"/>
            </a:pPr>
            <a:r>
              <a:rPr lang="en"/>
              <a:t>Having access to more care under one roof in a community center. </a:t>
            </a:r>
            <a:endParaRPr/>
          </a:p>
          <a:p>
            <a:pPr indent="-298450" lvl="0" marL="457200" rtl="0" algn="l">
              <a:spcBef>
                <a:spcPts val="0"/>
              </a:spcBef>
              <a:spcAft>
                <a:spcPts val="0"/>
              </a:spcAft>
              <a:buSzPts val="1100"/>
              <a:buChar char="-"/>
            </a:pPr>
            <a:r>
              <a:rPr lang="en"/>
              <a:t>Social providers and healthcare providers don’t know about each other’s systems so people aren’t helped too well. </a:t>
            </a:r>
            <a:endParaRPr/>
          </a:p>
          <a:p>
            <a:pPr indent="-298450" lvl="0" marL="457200" rtl="0" algn="l">
              <a:spcBef>
                <a:spcPts val="0"/>
              </a:spcBef>
              <a:spcAft>
                <a:spcPts val="0"/>
              </a:spcAft>
              <a:buSzPts val="1100"/>
              <a:buChar char="-"/>
            </a:pPr>
            <a:r>
              <a:rPr lang="en"/>
              <a:t>Recreational services being more affordable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70a959df95_7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70a959df95_7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70adae85cd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70adae85cd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According to the study 2.4 million canadians are affected by heart diseases.</a:t>
            </a:r>
            <a:endParaRPr/>
          </a:p>
          <a:p>
            <a:pPr indent="0" lvl="0" marL="0" rtl="0" algn="l">
              <a:spcBef>
                <a:spcPts val="0"/>
              </a:spcBef>
              <a:spcAft>
                <a:spcPts val="0"/>
              </a:spcAft>
              <a:buNone/>
            </a:pPr>
            <a:r>
              <a:rPr lang="en"/>
              <a:t>More commonly, 4.6 million canadians are suffering from Osteoarthritis. the number is expected to rise in the future, rapidly growing, ageing populations.</a:t>
            </a:r>
            <a:endParaRPr/>
          </a:p>
          <a:p>
            <a:pPr indent="0" lvl="0" marL="0" rtl="0" algn="l">
              <a:spcBef>
                <a:spcPts val="0"/>
              </a:spcBef>
              <a:spcAft>
                <a:spcPts val="0"/>
              </a:spcAft>
              <a:buNone/>
            </a:pPr>
            <a:r>
              <a:rPr lang="en"/>
              <a:t>Although much studies have been done with the risk factors of Cardiovascular disease, like </a:t>
            </a:r>
            <a:r>
              <a:rPr lang="en"/>
              <a:t>diabetes</a:t>
            </a:r>
            <a:r>
              <a:rPr lang="en"/>
              <a:t> and hypertension, t</a:t>
            </a:r>
            <a:r>
              <a:rPr lang="en"/>
              <a:t>he interrelationship between osteoarthritis and CVD and their shared risk factors are still under discussion. </a:t>
            </a:r>
            <a:endParaRPr/>
          </a:p>
          <a:p>
            <a:pPr indent="0" lvl="0" marL="0" rtl="0" algn="l">
              <a:spcBef>
                <a:spcPts val="0"/>
              </a:spcBef>
              <a:spcAft>
                <a:spcPts val="0"/>
              </a:spcAft>
              <a:buNone/>
            </a:pPr>
            <a:r>
              <a:rPr lang="en"/>
              <a:t>Our Team tried to clarify these questions based on the </a:t>
            </a:r>
            <a:r>
              <a:rPr lang="en">
                <a:solidFill>
                  <a:schemeClr val="dk1"/>
                </a:solidFill>
              </a:rPr>
              <a:t>data from Canadian Community Health Survey and </a:t>
            </a:r>
            <a:r>
              <a:rPr lang="en"/>
              <a:t>offer suggestions for how to raise public </a:t>
            </a:r>
            <a:r>
              <a:rPr lang="en"/>
              <a:t>awareness on the topic.</a:t>
            </a:r>
            <a:endParaRPr/>
          </a:p>
          <a:p>
            <a:pPr indent="0" lvl="0" marL="0" rtl="0" algn="l">
              <a:spcBef>
                <a:spcPts val="0"/>
              </a:spcBef>
              <a:spcAft>
                <a:spcPts val="0"/>
              </a:spcAft>
              <a:buNone/>
            </a:pPr>
            <a:r>
              <a:rPr lang="en"/>
              <a:t>Here is what we find.</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Google Shape;79;g70a959df95_1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70a959df95_1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70adae85cd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70adae85cd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70adae85cd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70adae85cd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400">
                <a:solidFill>
                  <a:schemeClr val="dk1"/>
                </a:solidFill>
                <a:latin typeface="Montserrat"/>
                <a:ea typeface="Montserrat"/>
                <a:cs typeface="Montserrat"/>
                <a:sym typeface="Montserrat"/>
              </a:rPr>
              <a:t>What’s more, we runned a logit regression model t</a:t>
            </a:r>
            <a:r>
              <a:rPr lang="en" sz="1400">
                <a:solidFill>
                  <a:schemeClr val="dk1"/>
                </a:solidFill>
                <a:latin typeface="Montserrat"/>
                <a:ea typeface="Montserrat"/>
                <a:cs typeface="Montserrat"/>
                <a:sym typeface="Montserrat"/>
              </a:rPr>
              <a:t>o further investigate the potential factors which may have impact on the relationship between oa and cvd.</a:t>
            </a:r>
            <a:endParaRPr sz="1400">
              <a:solidFill>
                <a:schemeClr val="dk1"/>
              </a:solidFill>
              <a:latin typeface="Montserrat"/>
              <a:ea typeface="Montserrat"/>
              <a:cs typeface="Montserrat"/>
              <a:sym typeface="Montserrat"/>
            </a:endParaRPr>
          </a:p>
          <a:p>
            <a:pPr indent="0" lvl="0" marL="0" rtl="0" algn="l">
              <a:lnSpc>
                <a:spcPct val="115000"/>
              </a:lnSpc>
              <a:spcBef>
                <a:spcPts val="1600"/>
              </a:spcBef>
              <a:spcAft>
                <a:spcPts val="0"/>
              </a:spcAft>
              <a:buClr>
                <a:schemeClr val="dk1"/>
              </a:buClr>
              <a:buSzPts val="1100"/>
              <a:buFont typeface="Arial"/>
              <a:buNone/>
            </a:pPr>
            <a:r>
              <a:rPr lang="en" sz="1400">
                <a:solidFill>
                  <a:schemeClr val="dk1"/>
                </a:solidFill>
                <a:latin typeface="Montserrat"/>
                <a:ea typeface="Montserrat"/>
                <a:cs typeface="Montserrat"/>
                <a:sym typeface="Montserrat"/>
              </a:rPr>
              <a:t>First about gender. Women with OA have higher chance of developing CVD than men with oA</a:t>
            </a:r>
            <a:endParaRPr sz="1400">
              <a:solidFill>
                <a:schemeClr val="dk1"/>
              </a:solidFill>
              <a:latin typeface="Montserrat"/>
              <a:ea typeface="Montserrat"/>
              <a:cs typeface="Montserrat"/>
              <a:sym typeface="Montserrat"/>
            </a:endParaRPr>
          </a:p>
          <a:p>
            <a:pPr indent="0" lvl="0" marL="0" rtl="0" algn="l">
              <a:lnSpc>
                <a:spcPct val="115000"/>
              </a:lnSpc>
              <a:spcBef>
                <a:spcPts val="1600"/>
              </a:spcBef>
              <a:spcAft>
                <a:spcPts val="0"/>
              </a:spcAft>
              <a:buClr>
                <a:schemeClr val="dk1"/>
              </a:buClr>
              <a:buSzPts val="1100"/>
              <a:buFont typeface="Arial"/>
              <a:buNone/>
            </a:pPr>
            <a:r>
              <a:rPr lang="en" sz="1400">
                <a:solidFill>
                  <a:schemeClr val="dk1"/>
                </a:solidFill>
                <a:latin typeface="Montserrat"/>
                <a:ea typeface="Montserrat"/>
                <a:cs typeface="Montserrat"/>
                <a:sym typeface="Montserrat"/>
              </a:rPr>
              <a:t>Second, it’s the geographical location. For people who live in northern canada, the odds of developing cvd is 20% higher than people in the south with the same issue.</a:t>
            </a:r>
            <a:endParaRPr sz="1400">
              <a:solidFill>
                <a:schemeClr val="dk1"/>
              </a:solidFill>
              <a:latin typeface="Montserrat"/>
              <a:ea typeface="Montserrat"/>
              <a:cs typeface="Montserrat"/>
              <a:sym typeface="Montserrat"/>
            </a:endParaRPr>
          </a:p>
          <a:p>
            <a:pPr indent="0" lvl="0" marL="0" rtl="0" algn="l">
              <a:lnSpc>
                <a:spcPct val="115000"/>
              </a:lnSpc>
              <a:spcBef>
                <a:spcPts val="1600"/>
              </a:spcBef>
              <a:spcAft>
                <a:spcPts val="0"/>
              </a:spcAft>
              <a:buClr>
                <a:schemeClr val="dk1"/>
              </a:buClr>
              <a:buSzPts val="1100"/>
              <a:buFont typeface="Arial"/>
              <a:buNone/>
            </a:pPr>
            <a:r>
              <a:rPr lang="en" sz="1400">
                <a:solidFill>
                  <a:schemeClr val="dk1"/>
                </a:solidFill>
                <a:latin typeface="Montserrat"/>
                <a:ea typeface="Montserrat"/>
                <a:cs typeface="Montserrat"/>
                <a:sym typeface="Montserrat"/>
              </a:rPr>
              <a:t>Third, the odds </a:t>
            </a:r>
            <a:endParaRPr sz="1400">
              <a:solidFill>
                <a:schemeClr val="dk1"/>
              </a:solidFill>
              <a:latin typeface="Montserrat"/>
              <a:ea typeface="Montserrat"/>
              <a:cs typeface="Montserrat"/>
              <a:sym typeface="Montserrat"/>
            </a:endParaRPr>
          </a:p>
          <a:p>
            <a:pPr indent="0" lvl="0" marL="0" rtl="0" algn="l">
              <a:lnSpc>
                <a:spcPct val="115000"/>
              </a:lnSpc>
              <a:spcBef>
                <a:spcPts val="1600"/>
              </a:spcBef>
              <a:spcAft>
                <a:spcPts val="0"/>
              </a:spcAft>
              <a:buClr>
                <a:schemeClr val="dk1"/>
              </a:buClr>
              <a:buSzPts val="1100"/>
              <a:buFont typeface="Arial"/>
              <a:buNone/>
            </a:pPr>
            <a:r>
              <a:rPr lang="en" sz="1400">
                <a:latin typeface="Montserrat"/>
                <a:ea typeface="Montserrat"/>
                <a:cs typeface="Montserrat"/>
                <a:sym typeface="Montserrat"/>
              </a:rPr>
              <a:t>N</a:t>
            </a:r>
            <a:r>
              <a:rPr lang="en" sz="1400">
                <a:latin typeface="Montserrat"/>
                <a:ea typeface="Montserrat"/>
                <a:cs typeface="Montserrat"/>
                <a:sym typeface="Montserrat"/>
              </a:rPr>
              <a:t>o evidence is found that there is a significant impact of recency of immigration on the relationship between OA and CVD</a:t>
            </a:r>
            <a:endParaRPr sz="1400">
              <a:latin typeface="Montserrat"/>
              <a:ea typeface="Montserrat"/>
              <a:cs typeface="Montserrat"/>
              <a:sym typeface="Montserrat"/>
            </a:endParaRPr>
          </a:p>
          <a:p>
            <a:pPr indent="0" lvl="0" marL="0" rtl="0" algn="l">
              <a:spcBef>
                <a:spcPts val="16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70adae85cd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70adae85cd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70a959df95_1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70a959df95_1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70a959df95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70a959df95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70a959df95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70a959df95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which audience you should communicate with and why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Why:</a:t>
            </a:r>
            <a:endParaRPr/>
          </a:p>
          <a:p>
            <a:pPr indent="-298450" lvl="0" marL="457200" rtl="0" algn="l">
              <a:spcBef>
                <a:spcPts val="0"/>
              </a:spcBef>
              <a:spcAft>
                <a:spcPts val="0"/>
              </a:spcAft>
              <a:buSzPts val="1100"/>
              <a:buAutoNum type="arabicPeriod"/>
            </a:pPr>
            <a:r>
              <a:rPr lang="en"/>
              <a:t>Medical conditions that can increase the risk for heart disease: </a:t>
            </a:r>
            <a:r>
              <a:rPr lang="en">
                <a:solidFill>
                  <a:schemeClr val="dk1"/>
                </a:solidFill>
              </a:rPr>
              <a:t>hypertension, </a:t>
            </a:r>
            <a:r>
              <a:rPr lang="en"/>
              <a:t>d</a:t>
            </a:r>
            <a:r>
              <a:rPr lang="en"/>
              <a:t>iabetes, obesity, high cholesterol</a:t>
            </a:r>
            <a:endParaRPr/>
          </a:p>
          <a:p>
            <a:pPr indent="-298450" lvl="1" marL="914400" rtl="0" algn="l">
              <a:spcBef>
                <a:spcPts val="0"/>
              </a:spcBef>
              <a:spcAft>
                <a:spcPts val="0"/>
              </a:spcAft>
              <a:buSzPts val="1100"/>
              <a:buAutoNum type="alphaLcPeriod"/>
            </a:pPr>
            <a:r>
              <a:rPr lang="en"/>
              <a:t>The major cause of morbidity and mortality in diabetes is cardiovascular disease, which is exacerbated by hypertension.</a:t>
            </a:r>
            <a:endParaRPr/>
          </a:p>
          <a:p>
            <a:pPr indent="-298450" lvl="1" marL="914400" rtl="0" algn="l">
              <a:spcBef>
                <a:spcPts val="0"/>
              </a:spcBef>
              <a:spcAft>
                <a:spcPts val="0"/>
              </a:spcAft>
              <a:buSzPts val="1100"/>
              <a:buAutoNum type="alphaLcPeriod"/>
            </a:pPr>
            <a:r>
              <a:rPr lang="en"/>
              <a:t>Diabetes Is an Independent Predictor for Severe Osteoarthritis. People with diagnosed diabetes are nearly twice as likely to have arthritis, indicating a diabetes-arthritis connection</a:t>
            </a:r>
            <a:endParaRPr/>
          </a:p>
          <a:p>
            <a:pPr indent="-298450" lvl="0" marL="457200" rtl="0" algn="l">
              <a:spcBef>
                <a:spcPts val="0"/>
              </a:spcBef>
              <a:spcAft>
                <a:spcPts val="0"/>
              </a:spcAft>
              <a:buSzPts val="1100"/>
              <a:buAutoNum type="arabicPeriod"/>
            </a:pPr>
            <a:r>
              <a:rPr lang="en"/>
              <a:t>Base on the data and studies, women under 65 with OA (ages 65 years) had higher risks of developing CVD than older men and women with OA. Even though age is highly correlated with the risks of developing CVD and OA, middle-aged group might be the best target segment, because:</a:t>
            </a:r>
            <a:endParaRPr/>
          </a:p>
          <a:p>
            <a:pPr indent="-298450" lvl="1" marL="914400" rtl="0" algn="l">
              <a:spcBef>
                <a:spcPts val="0"/>
              </a:spcBef>
              <a:spcAft>
                <a:spcPts val="0"/>
              </a:spcAft>
              <a:buSzPts val="1100"/>
              <a:buAutoNum type="alphaLcPeriod"/>
            </a:pPr>
            <a:r>
              <a:rPr lang="en"/>
              <a:t>Preventive intervention can be carried out before the middle-aged enter the next phase</a:t>
            </a:r>
            <a:endParaRPr/>
          </a:p>
          <a:p>
            <a:pPr indent="-298450" lvl="1" marL="914400" rtl="0" algn="l">
              <a:spcBef>
                <a:spcPts val="0"/>
              </a:spcBef>
              <a:spcAft>
                <a:spcPts val="0"/>
              </a:spcAft>
              <a:buSzPts val="1100"/>
              <a:buAutoNum type="alphaLcPeriod"/>
            </a:pPr>
            <a:r>
              <a:rPr lang="en">
                <a:solidFill>
                  <a:schemeClr val="dk1"/>
                </a:solidFill>
              </a:rPr>
              <a:t>more physical checkups are recommended for people over 40</a:t>
            </a:r>
            <a:endParaRPr>
              <a:solidFill>
                <a:schemeClr val="dk1"/>
              </a:solidFill>
            </a:endParaRPr>
          </a:p>
          <a:p>
            <a:pPr indent="0" lvl="0" marL="0" rtl="0" algn="l">
              <a:spcBef>
                <a:spcPts val="0"/>
              </a:spcBef>
              <a:spcAft>
                <a:spcPts val="0"/>
              </a:spcAft>
              <a:buNone/>
            </a:pPr>
            <a:r>
              <a:rPr lang="en">
                <a:solidFill>
                  <a:schemeClr val="dk1"/>
                </a:solidFill>
              </a:rPr>
              <a:t>	This makes the middle-aged group the best target whose awareness need to be raised.</a:t>
            </a:r>
            <a:endParaRPr>
              <a:solidFill>
                <a:schemeClr val="dk1"/>
              </a:solidFill>
            </a:endParaRPr>
          </a:p>
          <a:p>
            <a:pPr indent="-298450" lvl="0" marL="457200" rtl="0" algn="l">
              <a:spcBef>
                <a:spcPts val="0"/>
              </a:spcBef>
              <a:spcAft>
                <a:spcPts val="0"/>
              </a:spcAft>
              <a:buSzPts val="1100"/>
              <a:buAutoNum type="arabicPeriod"/>
            </a:pPr>
            <a:r>
              <a:rPr lang="en"/>
              <a:t>Why are we targeting women? </a:t>
            </a:r>
            <a:endParaRPr/>
          </a:p>
          <a:p>
            <a:pPr indent="-298450" lvl="1" marL="914400" rtl="0" algn="l">
              <a:spcBef>
                <a:spcPts val="0"/>
              </a:spcBef>
              <a:spcAft>
                <a:spcPts val="0"/>
              </a:spcAft>
              <a:buSzPts val="1100"/>
              <a:buAutoNum type="alphaLcPeriod"/>
            </a:pPr>
            <a:r>
              <a:rPr lang="en"/>
              <a:t>Women are 5X times more likely to die of heart disease than breast cancer </a:t>
            </a:r>
            <a:endParaRPr/>
          </a:p>
          <a:p>
            <a:pPr indent="-298450" lvl="1" marL="914400" rtl="0" algn="l">
              <a:spcBef>
                <a:spcPts val="0"/>
              </a:spcBef>
              <a:spcAft>
                <a:spcPts val="0"/>
              </a:spcAft>
              <a:buSzPts val="1100"/>
              <a:buAutoNum type="alphaLcPeriod"/>
            </a:pPr>
            <a:r>
              <a:rPr lang="en"/>
              <a:t>In 78% of women early signs of impending heart disease was missed</a:t>
            </a:r>
            <a:endParaRPr/>
          </a:p>
          <a:p>
            <a:pPr indent="-298450" lvl="1" marL="914400" rtl="0" algn="l">
              <a:spcBef>
                <a:spcPts val="0"/>
              </a:spcBef>
              <a:spcAft>
                <a:spcPts val="0"/>
              </a:spcAft>
              <a:buSzPts val="1100"/>
              <a:buAutoNum type="alphaLcPeriod"/>
            </a:pPr>
            <a:r>
              <a:rPr lang="en"/>
              <a:t>We still find ⅔ of the research still focuses on men. There is a lack of awareness of heart disease between women</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pn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image" Target="../media/image3.png"/><Relationship Id="rId5"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6.png"/><Relationship Id="rId4" Type="http://schemas.openxmlformats.org/officeDocument/2006/relationships/image" Target="../media/image6.png"/><Relationship Id="rId5"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6.png"/><Relationship Id="rId4" Type="http://schemas.openxmlformats.org/officeDocument/2006/relationships/image" Target="../media/image6.png"/><Relationship Id="rId5"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hyperlink" Target="https://www.heartandstroke.ca/what-we-do/media-centre/news-releases/2018-heart-report-news-releas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16.png"/><Relationship Id="rId4" Type="http://schemas.openxmlformats.org/officeDocument/2006/relationships/image" Target="../media/image6.png"/><Relationship Id="rId5"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6.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2.jp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3.png"/><Relationship Id="rId5"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3" name="Shape 53"/>
        <p:cNvGrpSpPr/>
        <p:nvPr/>
      </p:nvGrpSpPr>
      <p:grpSpPr>
        <a:xfrm>
          <a:off x="0" y="0"/>
          <a:ext cx="0" cy="0"/>
          <a:chOff x="0" y="0"/>
          <a:chExt cx="0" cy="0"/>
        </a:xfrm>
      </p:grpSpPr>
      <p:sp>
        <p:nvSpPr>
          <p:cNvPr id="54" name="Google Shape;54;p13"/>
          <p:cNvSpPr/>
          <p:nvPr/>
        </p:nvSpPr>
        <p:spPr>
          <a:xfrm>
            <a:off x="482700" y="437823"/>
            <a:ext cx="8178600" cy="421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txBox="1"/>
          <p:nvPr>
            <p:ph type="ctrTitle"/>
          </p:nvPr>
        </p:nvSpPr>
        <p:spPr>
          <a:xfrm>
            <a:off x="4809275" y="1968425"/>
            <a:ext cx="3626100" cy="675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4800">
                <a:solidFill>
                  <a:srgbClr val="5B0F00"/>
                </a:solidFill>
                <a:latin typeface="Tajawal Black"/>
                <a:ea typeface="Tajawal Black"/>
                <a:cs typeface="Tajawal Black"/>
                <a:sym typeface="Tajawal Black"/>
              </a:rPr>
              <a:t>CASE STUDY</a:t>
            </a:r>
            <a:endParaRPr sz="4800">
              <a:solidFill>
                <a:srgbClr val="5B0F00"/>
              </a:solidFill>
              <a:latin typeface="Tajawal Black"/>
              <a:ea typeface="Tajawal Black"/>
              <a:cs typeface="Tajawal Black"/>
              <a:sym typeface="Tajawal Black"/>
            </a:endParaRPr>
          </a:p>
        </p:txBody>
      </p:sp>
      <p:sp>
        <p:nvSpPr>
          <p:cNvPr id="56" name="Google Shape;56;p13"/>
          <p:cNvSpPr txBox="1"/>
          <p:nvPr>
            <p:ph idx="1" type="subTitle"/>
          </p:nvPr>
        </p:nvSpPr>
        <p:spPr>
          <a:xfrm>
            <a:off x="3306875" y="2571750"/>
            <a:ext cx="5128500" cy="79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sz="1800">
                <a:solidFill>
                  <a:srgbClr val="BA2121"/>
                </a:solidFill>
                <a:latin typeface="Lora"/>
                <a:ea typeface="Lora"/>
                <a:cs typeface="Lora"/>
                <a:sym typeface="Lora"/>
              </a:rPr>
              <a:t>Osteoarthritis and its increasing risk of Cardiovascular Disease</a:t>
            </a:r>
            <a:endParaRPr sz="1800">
              <a:solidFill>
                <a:srgbClr val="BA2121"/>
              </a:solidFill>
              <a:latin typeface="Lora"/>
              <a:ea typeface="Lora"/>
              <a:cs typeface="Lora"/>
              <a:sym typeface="Lora"/>
            </a:endParaRPr>
          </a:p>
        </p:txBody>
      </p:sp>
      <p:pic>
        <p:nvPicPr>
          <p:cNvPr id="57" name="Google Shape;57;p13"/>
          <p:cNvPicPr preferRelativeResize="0"/>
          <p:nvPr/>
        </p:nvPicPr>
        <p:blipFill>
          <a:blip r:embed="rId3">
            <a:alphaModFix/>
          </a:blip>
          <a:stretch>
            <a:fillRect/>
          </a:stretch>
        </p:blipFill>
        <p:spPr>
          <a:xfrm>
            <a:off x="0" y="0"/>
            <a:ext cx="3495900" cy="5143501"/>
          </a:xfrm>
          <a:prstGeom prst="rect">
            <a:avLst/>
          </a:prstGeom>
          <a:noFill/>
          <a:ln>
            <a:noFill/>
          </a:ln>
        </p:spPr>
      </p:pic>
      <p:sp>
        <p:nvSpPr>
          <p:cNvPr id="58" name="Google Shape;58;p13"/>
          <p:cNvSpPr/>
          <p:nvPr/>
        </p:nvSpPr>
        <p:spPr>
          <a:xfrm>
            <a:off x="0" y="0"/>
            <a:ext cx="3495900" cy="5143500"/>
          </a:xfrm>
          <a:prstGeom prst="rect">
            <a:avLst/>
          </a:prstGeom>
          <a:solidFill>
            <a:srgbClr val="980000">
              <a:alpha val="54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C4125"/>
              </a:solidFill>
            </a:endParaRPr>
          </a:p>
        </p:txBody>
      </p:sp>
      <p:pic>
        <p:nvPicPr>
          <p:cNvPr id="59" name="Google Shape;59;p13"/>
          <p:cNvPicPr preferRelativeResize="0"/>
          <p:nvPr/>
        </p:nvPicPr>
        <p:blipFill>
          <a:blip r:embed="rId4">
            <a:alphaModFix amt="29000"/>
          </a:blip>
          <a:stretch>
            <a:fillRect/>
          </a:stretch>
        </p:blipFill>
        <p:spPr>
          <a:xfrm>
            <a:off x="7618050" y="4805850"/>
            <a:ext cx="213851" cy="213851"/>
          </a:xfrm>
          <a:prstGeom prst="rect">
            <a:avLst/>
          </a:prstGeom>
          <a:noFill/>
          <a:ln>
            <a:noFill/>
          </a:ln>
        </p:spPr>
      </p:pic>
      <p:sp>
        <p:nvSpPr>
          <p:cNvPr id="60" name="Google Shape;60;p13"/>
          <p:cNvSpPr txBox="1"/>
          <p:nvPr/>
        </p:nvSpPr>
        <p:spPr>
          <a:xfrm>
            <a:off x="7793665" y="4772523"/>
            <a:ext cx="1426200" cy="2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B7B7B7"/>
                </a:solidFill>
                <a:latin typeface="Montserrat Black"/>
                <a:ea typeface="Montserrat Black"/>
                <a:cs typeface="Montserrat Black"/>
                <a:sym typeface="Montserrat Black"/>
              </a:rPr>
              <a:t>THE DATAVADERS</a:t>
            </a:r>
            <a:endParaRPr sz="900">
              <a:solidFill>
                <a:srgbClr val="B7B7B7"/>
              </a:solidFill>
              <a:latin typeface="Montserrat Black"/>
              <a:ea typeface="Montserrat Black"/>
              <a:cs typeface="Montserrat Black"/>
              <a:sym typeface="Montserrat Black"/>
            </a:endParaRPr>
          </a:p>
        </p:txBody>
      </p:sp>
      <p:cxnSp>
        <p:nvCxnSpPr>
          <p:cNvPr id="61" name="Google Shape;61;p13"/>
          <p:cNvCxnSpPr/>
          <p:nvPr/>
        </p:nvCxnSpPr>
        <p:spPr>
          <a:xfrm>
            <a:off x="4268925" y="2554434"/>
            <a:ext cx="4087200" cy="0"/>
          </a:xfrm>
          <a:prstGeom prst="straightConnector1">
            <a:avLst/>
          </a:prstGeom>
          <a:noFill/>
          <a:ln cap="flat" cmpd="sng" w="19050">
            <a:solidFill>
              <a:srgbClr val="5B0F00"/>
            </a:solidFill>
            <a:prstDash val="solid"/>
            <a:round/>
            <a:headEnd len="med" w="med" type="none"/>
            <a:tailEnd len="med" w="med" type="none"/>
          </a:ln>
        </p:spPr>
      </p:cxnSp>
      <p:sp>
        <p:nvSpPr>
          <p:cNvPr id="62" name="Google Shape;62;p13"/>
          <p:cNvSpPr txBox="1"/>
          <p:nvPr/>
        </p:nvSpPr>
        <p:spPr>
          <a:xfrm>
            <a:off x="4133100" y="3636875"/>
            <a:ext cx="4302300" cy="60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Montserrat"/>
                <a:ea typeface="Montserrat"/>
                <a:cs typeface="Montserrat"/>
                <a:sym typeface="Montserrat"/>
              </a:rPr>
              <a:t>Tanisha Sabhaney, Nina Wang, Neerja Singh, Alexander Binder, Angela Chou and Viraj Deshpande</a:t>
            </a:r>
            <a:r>
              <a:rPr lang="en" sz="1000">
                <a:latin typeface="Montserrat"/>
                <a:ea typeface="Montserrat"/>
                <a:cs typeface="Montserrat"/>
                <a:sym typeface="Montserrat"/>
              </a:rPr>
              <a:t> </a:t>
            </a:r>
            <a:endParaRPr sz="1000">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pic>
        <p:nvPicPr>
          <p:cNvPr id="165" name="Google Shape;165;p22"/>
          <p:cNvPicPr preferRelativeResize="0"/>
          <p:nvPr/>
        </p:nvPicPr>
        <p:blipFill>
          <a:blip r:embed="rId3">
            <a:alphaModFix/>
          </a:blip>
          <a:stretch>
            <a:fillRect/>
          </a:stretch>
        </p:blipFill>
        <p:spPr>
          <a:xfrm>
            <a:off x="0" y="0"/>
            <a:ext cx="9144001" cy="5143502"/>
          </a:xfrm>
          <a:prstGeom prst="rect">
            <a:avLst/>
          </a:prstGeom>
          <a:noFill/>
          <a:ln>
            <a:noFill/>
          </a:ln>
        </p:spPr>
      </p:pic>
      <p:sp>
        <p:nvSpPr>
          <p:cNvPr id="166" name="Google Shape;166;p22"/>
          <p:cNvSpPr/>
          <p:nvPr/>
        </p:nvSpPr>
        <p:spPr>
          <a:xfrm>
            <a:off x="0" y="0"/>
            <a:ext cx="9144000" cy="5143500"/>
          </a:xfrm>
          <a:prstGeom prst="rect">
            <a:avLst/>
          </a:prstGeom>
          <a:solidFill>
            <a:srgbClr val="990000">
              <a:alpha val="838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2"/>
          <p:cNvSpPr/>
          <p:nvPr/>
        </p:nvSpPr>
        <p:spPr>
          <a:xfrm>
            <a:off x="482700" y="437823"/>
            <a:ext cx="8178600" cy="421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2"/>
          <p:cNvSpPr txBox="1"/>
          <p:nvPr>
            <p:ph type="title"/>
          </p:nvPr>
        </p:nvSpPr>
        <p:spPr>
          <a:xfrm>
            <a:off x="753350" y="618225"/>
            <a:ext cx="6736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B0F00"/>
                </a:solidFill>
                <a:latin typeface="Tajawal Black"/>
                <a:ea typeface="Tajawal Black"/>
                <a:cs typeface="Tajawal Black"/>
                <a:sym typeface="Tajawal Black"/>
              </a:rPr>
              <a:t>WHO IS THE TARGET SEGMENT?</a:t>
            </a:r>
            <a:endParaRPr>
              <a:solidFill>
                <a:srgbClr val="5B0F00"/>
              </a:solidFill>
              <a:latin typeface="Tajawal Black"/>
              <a:ea typeface="Tajawal Black"/>
              <a:cs typeface="Tajawal Black"/>
              <a:sym typeface="Tajawal Black"/>
            </a:endParaRPr>
          </a:p>
        </p:txBody>
      </p:sp>
      <p:sp>
        <p:nvSpPr>
          <p:cNvPr id="169" name="Google Shape;169;p22"/>
          <p:cNvSpPr txBox="1"/>
          <p:nvPr/>
        </p:nvSpPr>
        <p:spPr>
          <a:xfrm>
            <a:off x="1791300" y="3126625"/>
            <a:ext cx="5561400" cy="10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500">
                <a:solidFill>
                  <a:schemeClr val="dk2"/>
                </a:solidFill>
                <a:latin typeface="Lora"/>
                <a:ea typeface="Lora"/>
                <a:cs typeface="Lora"/>
                <a:sym typeface="Lora"/>
              </a:rPr>
              <a:t>Given what we know, Canadian women from </a:t>
            </a:r>
            <a:r>
              <a:rPr b="1" lang="en" sz="1500">
                <a:solidFill>
                  <a:schemeClr val="dk2"/>
                </a:solidFill>
                <a:latin typeface="Lora"/>
                <a:ea typeface="Lora"/>
                <a:cs typeface="Lora"/>
                <a:sym typeface="Lora"/>
              </a:rPr>
              <a:t>ages 40-60 are at high risk of a combination of cardiovascular disease and osteoarthritis.</a:t>
            </a:r>
            <a:endParaRPr b="1" sz="1500">
              <a:solidFill>
                <a:schemeClr val="dk2"/>
              </a:solidFill>
              <a:latin typeface="Lora"/>
              <a:ea typeface="Lora"/>
              <a:cs typeface="Lora"/>
              <a:sym typeface="Lora"/>
            </a:endParaRPr>
          </a:p>
        </p:txBody>
      </p:sp>
      <p:pic>
        <p:nvPicPr>
          <p:cNvPr id="170" name="Google Shape;170;p22"/>
          <p:cNvPicPr preferRelativeResize="0"/>
          <p:nvPr/>
        </p:nvPicPr>
        <p:blipFill>
          <a:blip r:embed="rId4">
            <a:alphaModFix/>
          </a:blip>
          <a:stretch>
            <a:fillRect/>
          </a:stretch>
        </p:blipFill>
        <p:spPr>
          <a:xfrm>
            <a:off x="1996488" y="1442437"/>
            <a:ext cx="1684176" cy="1684176"/>
          </a:xfrm>
          <a:prstGeom prst="rect">
            <a:avLst/>
          </a:prstGeom>
          <a:noFill/>
          <a:ln>
            <a:noFill/>
          </a:ln>
        </p:spPr>
      </p:pic>
      <p:pic>
        <p:nvPicPr>
          <p:cNvPr id="171" name="Google Shape;171;p22"/>
          <p:cNvPicPr preferRelativeResize="0"/>
          <p:nvPr/>
        </p:nvPicPr>
        <p:blipFill>
          <a:blip r:embed="rId5">
            <a:alphaModFix amt="61000"/>
          </a:blip>
          <a:stretch>
            <a:fillRect/>
          </a:stretch>
        </p:blipFill>
        <p:spPr>
          <a:xfrm>
            <a:off x="7618050" y="4805850"/>
            <a:ext cx="213851" cy="213851"/>
          </a:xfrm>
          <a:prstGeom prst="rect">
            <a:avLst/>
          </a:prstGeom>
          <a:noFill/>
          <a:ln>
            <a:noFill/>
          </a:ln>
        </p:spPr>
      </p:pic>
      <p:sp>
        <p:nvSpPr>
          <p:cNvPr id="172" name="Google Shape;172;p22"/>
          <p:cNvSpPr txBox="1"/>
          <p:nvPr/>
        </p:nvSpPr>
        <p:spPr>
          <a:xfrm>
            <a:off x="7793665" y="4772523"/>
            <a:ext cx="1426200" cy="2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CCCCCC"/>
                </a:solidFill>
                <a:latin typeface="Montserrat Black"/>
                <a:ea typeface="Montserrat Black"/>
                <a:cs typeface="Montserrat Black"/>
                <a:sym typeface="Montserrat Black"/>
              </a:rPr>
              <a:t>THE DATAVADERS</a:t>
            </a:r>
            <a:endParaRPr sz="900">
              <a:solidFill>
                <a:srgbClr val="CCCCCC"/>
              </a:solidFill>
              <a:latin typeface="Montserrat Black"/>
              <a:ea typeface="Montserrat Black"/>
              <a:cs typeface="Montserrat Black"/>
              <a:sym typeface="Montserrat Black"/>
            </a:endParaRPr>
          </a:p>
        </p:txBody>
      </p:sp>
      <p:sp>
        <p:nvSpPr>
          <p:cNvPr id="173" name="Google Shape;173;p22"/>
          <p:cNvSpPr txBox="1"/>
          <p:nvPr/>
        </p:nvSpPr>
        <p:spPr>
          <a:xfrm>
            <a:off x="4118175" y="2631629"/>
            <a:ext cx="2988300" cy="495000"/>
          </a:xfrm>
          <a:prstGeom prst="rect">
            <a:avLst/>
          </a:prstGeom>
          <a:solidFill>
            <a:srgbClr val="990000"/>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4CCCC"/>
                </a:solidFill>
                <a:latin typeface="Tajawal Black"/>
                <a:ea typeface="Tajawal Black"/>
                <a:cs typeface="Tajawal Black"/>
                <a:sym typeface="Tajawal Black"/>
              </a:rPr>
              <a:t>With Chronic Conditions</a:t>
            </a:r>
            <a:endParaRPr sz="1800">
              <a:solidFill>
                <a:srgbClr val="F4CCCC"/>
              </a:solidFill>
              <a:latin typeface="Tajawal Black"/>
              <a:ea typeface="Tajawal Black"/>
              <a:cs typeface="Tajawal Black"/>
              <a:sym typeface="Tajawal Black"/>
            </a:endParaRPr>
          </a:p>
        </p:txBody>
      </p:sp>
      <p:sp>
        <p:nvSpPr>
          <p:cNvPr id="174" name="Google Shape;174;p22"/>
          <p:cNvSpPr txBox="1"/>
          <p:nvPr/>
        </p:nvSpPr>
        <p:spPr>
          <a:xfrm>
            <a:off x="4118175" y="1442425"/>
            <a:ext cx="2988300" cy="495000"/>
          </a:xfrm>
          <a:prstGeom prst="rect">
            <a:avLst/>
          </a:prstGeom>
          <a:solidFill>
            <a:srgbClr val="990000"/>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4CCCC"/>
                </a:solidFill>
                <a:latin typeface="Tajawal Black"/>
                <a:ea typeface="Tajawal Black"/>
                <a:cs typeface="Tajawal Black"/>
                <a:sym typeface="Tajawal Black"/>
              </a:rPr>
              <a:t>Middle-aged</a:t>
            </a:r>
            <a:endParaRPr sz="1800">
              <a:solidFill>
                <a:srgbClr val="F4CCCC"/>
              </a:solidFill>
              <a:latin typeface="Tajawal Black"/>
              <a:ea typeface="Tajawal Black"/>
              <a:cs typeface="Tajawal Black"/>
              <a:sym typeface="Tajawal Black"/>
            </a:endParaRPr>
          </a:p>
        </p:txBody>
      </p:sp>
      <p:sp>
        <p:nvSpPr>
          <p:cNvPr id="175" name="Google Shape;175;p22"/>
          <p:cNvSpPr txBox="1"/>
          <p:nvPr/>
        </p:nvSpPr>
        <p:spPr>
          <a:xfrm>
            <a:off x="4118175" y="2037021"/>
            <a:ext cx="2988300" cy="495000"/>
          </a:xfrm>
          <a:prstGeom prst="rect">
            <a:avLst/>
          </a:prstGeom>
          <a:solidFill>
            <a:srgbClr val="990000"/>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4CCCC"/>
                </a:solidFill>
                <a:latin typeface="Tajawal Black"/>
                <a:ea typeface="Tajawal Black"/>
                <a:cs typeface="Tajawal Black"/>
                <a:sym typeface="Tajawal Black"/>
              </a:rPr>
              <a:t>Women</a:t>
            </a:r>
            <a:endParaRPr sz="1800">
              <a:solidFill>
                <a:srgbClr val="F4CCCC"/>
              </a:solidFill>
              <a:latin typeface="Tajawal Black"/>
              <a:ea typeface="Tajawal Black"/>
              <a:cs typeface="Tajawal Black"/>
              <a:sym typeface="Tajawal Black"/>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
                                        </p:tgtEl>
                                        <p:attrNameLst>
                                          <p:attrName>style.visibility</p:attrName>
                                        </p:attrNameLst>
                                      </p:cBhvr>
                                      <p:to>
                                        <p:strVal val="visible"/>
                                      </p:to>
                                    </p:set>
                                    <p:animEffect filter="fade" transition="in">
                                      <p:cBhvr>
                                        <p:cTn dur="1000"/>
                                        <p:tgtEl>
                                          <p:spTgt spid="17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000"/>
                                        <p:tgtEl>
                                          <p:spTgt spid="17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
                                        </p:tgtEl>
                                        <p:attrNameLst>
                                          <p:attrName>style.visibility</p:attrName>
                                        </p:attrNameLst>
                                      </p:cBhvr>
                                      <p:to>
                                        <p:strVal val="visible"/>
                                      </p:to>
                                    </p:set>
                                    <p:animEffect filter="fade" transition="in">
                                      <p:cBhvr>
                                        <p:cTn dur="1000"/>
                                        <p:tgtEl>
                                          <p:spTgt spid="1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23"/>
          <p:cNvSpPr/>
          <p:nvPr/>
        </p:nvSpPr>
        <p:spPr>
          <a:xfrm>
            <a:off x="482700" y="437823"/>
            <a:ext cx="8178600" cy="421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3"/>
          <p:cNvSpPr txBox="1"/>
          <p:nvPr>
            <p:ph type="title"/>
          </p:nvPr>
        </p:nvSpPr>
        <p:spPr>
          <a:xfrm>
            <a:off x="753350" y="618225"/>
            <a:ext cx="6736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B0F00"/>
                </a:solidFill>
                <a:latin typeface="Tajawal Black"/>
                <a:ea typeface="Tajawal Black"/>
                <a:cs typeface="Tajawal Black"/>
                <a:sym typeface="Tajawal Black"/>
              </a:rPr>
              <a:t>NARROWING</a:t>
            </a:r>
            <a:r>
              <a:rPr lang="en">
                <a:solidFill>
                  <a:srgbClr val="5B0F00"/>
                </a:solidFill>
                <a:latin typeface="Tajawal Black"/>
                <a:ea typeface="Tajawal Black"/>
                <a:cs typeface="Tajawal Black"/>
                <a:sym typeface="Tajawal Black"/>
              </a:rPr>
              <a:t> THE TARGET SEGMENT</a:t>
            </a:r>
            <a:endParaRPr>
              <a:solidFill>
                <a:srgbClr val="5B0F00"/>
              </a:solidFill>
              <a:latin typeface="Tajawal Black"/>
              <a:ea typeface="Tajawal Black"/>
              <a:cs typeface="Tajawal Black"/>
              <a:sym typeface="Tajawal Black"/>
            </a:endParaRPr>
          </a:p>
        </p:txBody>
      </p:sp>
      <p:sp>
        <p:nvSpPr>
          <p:cNvPr id="182" name="Google Shape;182;p23"/>
          <p:cNvSpPr txBox="1"/>
          <p:nvPr>
            <p:ph idx="4294967295" type="body"/>
          </p:nvPr>
        </p:nvSpPr>
        <p:spPr>
          <a:xfrm>
            <a:off x="829300" y="1403225"/>
            <a:ext cx="3491700" cy="2856900"/>
          </a:xfrm>
          <a:prstGeom prst="rect">
            <a:avLst/>
          </a:prstGeom>
          <a:solidFill>
            <a:srgbClr val="980000"/>
          </a:solidFill>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FF"/>
                </a:solidFill>
                <a:latin typeface="Tajawal Black"/>
                <a:ea typeface="Tajawal Black"/>
                <a:cs typeface="Tajawal Black"/>
                <a:sym typeface="Tajawal Black"/>
              </a:rPr>
              <a:t>National Campaign</a:t>
            </a:r>
            <a:r>
              <a:rPr lang="en">
                <a:solidFill>
                  <a:srgbClr val="F4CCCC"/>
                </a:solidFill>
                <a:latin typeface="Tajawal Black"/>
                <a:ea typeface="Tajawal Black"/>
                <a:cs typeface="Tajawal Black"/>
                <a:sym typeface="Tajawal Black"/>
              </a:rPr>
              <a:t> </a:t>
            </a:r>
            <a:r>
              <a:rPr lang="en">
                <a:solidFill>
                  <a:srgbClr val="EA9999"/>
                </a:solidFill>
                <a:latin typeface="Tajawal Black"/>
                <a:ea typeface="Tajawal Black"/>
                <a:cs typeface="Tajawal Black"/>
                <a:sym typeface="Tajawal Black"/>
              </a:rPr>
              <a:t>for Cardiovascular </a:t>
            </a:r>
            <a:br>
              <a:rPr lang="en">
                <a:solidFill>
                  <a:srgbClr val="EA9999"/>
                </a:solidFill>
                <a:latin typeface="Tajawal Black"/>
                <a:ea typeface="Tajawal Black"/>
                <a:cs typeface="Tajawal Black"/>
                <a:sym typeface="Tajawal Black"/>
              </a:rPr>
            </a:br>
            <a:r>
              <a:rPr lang="en">
                <a:solidFill>
                  <a:srgbClr val="EA9999"/>
                </a:solidFill>
                <a:latin typeface="Tajawal Black"/>
                <a:ea typeface="Tajawal Black"/>
                <a:cs typeface="Tajawal Black"/>
                <a:sym typeface="Tajawal Black"/>
              </a:rPr>
              <a:t>Disease (CVD) </a:t>
            </a:r>
            <a:br>
              <a:rPr lang="en">
                <a:solidFill>
                  <a:srgbClr val="EA9999"/>
                </a:solidFill>
                <a:latin typeface="Tajawal Black"/>
                <a:ea typeface="Tajawal Black"/>
                <a:cs typeface="Tajawal Black"/>
                <a:sym typeface="Tajawal Black"/>
              </a:rPr>
            </a:br>
            <a:r>
              <a:rPr lang="en">
                <a:solidFill>
                  <a:srgbClr val="EA9999"/>
                </a:solidFill>
                <a:latin typeface="Tajawal Black"/>
                <a:ea typeface="Tajawal Black"/>
                <a:cs typeface="Tajawal Black"/>
                <a:sym typeface="Tajawal Black"/>
              </a:rPr>
              <a:t>Awareness </a:t>
            </a:r>
            <a:endParaRPr>
              <a:solidFill>
                <a:srgbClr val="EA9999"/>
              </a:solidFill>
              <a:latin typeface="Tajawal Black"/>
              <a:ea typeface="Tajawal Black"/>
              <a:cs typeface="Tajawal Black"/>
              <a:sym typeface="Tajawal Black"/>
            </a:endParaRPr>
          </a:p>
          <a:p>
            <a:pPr indent="-304800" lvl="0" marL="457200" rtl="0" algn="l">
              <a:lnSpc>
                <a:spcPct val="100000"/>
              </a:lnSpc>
              <a:spcBef>
                <a:spcPts val="1600"/>
              </a:spcBef>
              <a:spcAft>
                <a:spcPts val="0"/>
              </a:spcAft>
              <a:buClr>
                <a:srgbClr val="FFFFFF"/>
              </a:buClr>
              <a:buSzPts val="1200"/>
              <a:buFont typeface="Lora"/>
              <a:buChar char="●"/>
            </a:pPr>
            <a:r>
              <a:rPr b="1" lang="en" sz="1200">
                <a:solidFill>
                  <a:srgbClr val="FFFFFF"/>
                </a:solidFill>
                <a:latin typeface="Lora"/>
                <a:ea typeface="Lora"/>
                <a:cs typeface="Lora"/>
                <a:sym typeface="Lora"/>
              </a:rPr>
              <a:t>All</a:t>
            </a:r>
            <a:r>
              <a:rPr lang="en" sz="1200">
                <a:solidFill>
                  <a:srgbClr val="FFFFFF"/>
                </a:solidFill>
                <a:latin typeface="Lora"/>
                <a:ea typeface="Lora"/>
                <a:cs typeface="Lora"/>
                <a:sym typeface="Lora"/>
              </a:rPr>
              <a:t> Canadian women (ages 40-60).</a:t>
            </a:r>
            <a:endParaRPr sz="1200">
              <a:solidFill>
                <a:srgbClr val="FFFFFF"/>
              </a:solidFill>
              <a:latin typeface="Lora"/>
              <a:ea typeface="Lora"/>
              <a:cs typeface="Lora"/>
              <a:sym typeface="Lora"/>
            </a:endParaRPr>
          </a:p>
          <a:p>
            <a:pPr indent="-304800" lvl="0" marL="457200" rtl="0" algn="l">
              <a:lnSpc>
                <a:spcPct val="100000"/>
              </a:lnSpc>
              <a:spcBef>
                <a:spcPts val="1000"/>
              </a:spcBef>
              <a:spcAft>
                <a:spcPts val="0"/>
              </a:spcAft>
              <a:buClr>
                <a:srgbClr val="FFFFFF"/>
              </a:buClr>
              <a:buSzPts val="1200"/>
              <a:buFont typeface="Lora"/>
              <a:buChar char="●"/>
            </a:pPr>
            <a:r>
              <a:rPr lang="en" sz="1200">
                <a:solidFill>
                  <a:srgbClr val="FFFFFF"/>
                </a:solidFill>
                <a:latin typeface="Lora"/>
                <a:ea typeface="Lora"/>
                <a:cs typeface="Lora"/>
                <a:sym typeface="Lora"/>
              </a:rPr>
              <a:t>Living with comorbidities of heart disease such as </a:t>
            </a:r>
            <a:r>
              <a:rPr b="1" lang="en" sz="1200">
                <a:solidFill>
                  <a:srgbClr val="FFFFFF"/>
                </a:solidFill>
                <a:latin typeface="Lora"/>
                <a:ea typeface="Lora"/>
                <a:cs typeface="Lora"/>
                <a:sym typeface="Lora"/>
              </a:rPr>
              <a:t>hypertension</a:t>
            </a:r>
            <a:r>
              <a:rPr lang="en" sz="1200">
                <a:solidFill>
                  <a:srgbClr val="FFFFFF"/>
                </a:solidFill>
                <a:latin typeface="Lora"/>
                <a:ea typeface="Lora"/>
                <a:cs typeface="Lora"/>
                <a:sym typeface="Lora"/>
              </a:rPr>
              <a:t>, </a:t>
            </a:r>
            <a:r>
              <a:rPr b="1" lang="en" sz="1200">
                <a:solidFill>
                  <a:srgbClr val="FFFFFF"/>
                </a:solidFill>
                <a:latin typeface="Lora"/>
                <a:ea typeface="Lora"/>
                <a:cs typeface="Lora"/>
                <a:sym typeface="Lora"/>
              </a:rPr>
              <a:t>diabetes</a:t>
            </a:r>
            <a:r>
              <a:rPr lang="en" sz="1200">
                <a:solidFill>
                  <a:srgbClr val="FFFFFF"/>
                </a:solidFill>
                <a:latin typeface="Lora"/>
                <a:ea typeface="Lora"/>
                <a:cs typeface="Lora"/>
                <a:sym typeface="Lora"/>
              </a:rPr>
              <a:t>, and </a:t>
            </a:r>
            <a:r>
              <a:rPr b="1" lang="en" sz="1200">
                <a:solidFill>
                  <a:srgbClr val="FFFFFF"/>
                </a:solidFill>
                <a:latin typeface="Lora"/>
                <a:ea typeface="Lora"/>
                <a:cs typeface="Lora"/>
                <a:sym typeface="Lora"/>
              </a:rPr>
              <a:t>osteoarthritis</a:t>
            </a:r>
            <a:r>
              <a:rPr lang="en" sz="1200">
                <a:solidFill>
                  <a:srgbClr val="FFFFFF"/>
                </a:solidFill>
                <a:latin typeface="Lora"/>
                <a:ea typeface="Lora"/>
                <a:cs typeface="Lora"/>
                <a:sym typeface="Lora"/>
              </a:rPr>
              <a:t>.</a:t>
            </a:r>
            <a:endParaRPr sz="1200">
              <a:solidFill>
                <a:srgbClr val="FFFFFF"/>
              </a:solidFill>
              <a:latin typeface="Lora"/>
              <a:ea typeface="Lora"/>
              <a:cs typeface="Lora"/>
              <a:sym typeface="Lora"/>
            </a:endParaRPr>
          </a:p>
          <a:p>
            <a:pPr indent="0" lvl="0" marL="0" rtl="0" algn="l">
              <a:spcBef>
                <a:spcPts val="1000"/>
              </a:spcBef>
              <a:spcAft>
                <a:spcPts val="0"/>
              </a:spcAft>
              <a:buNone/>
            </a:pPr>
            <a:r>
              <a:t/>
            </a:r>
            <a:endParaRPr sz="1200">
              <a:solidFill>
                <a:srgbClr val="FFFFFF"/>
              </a:solidFill>
              <a:latin typeface="Lora"/>
              <a:ea typeface="Lora"/>
              <a:cs typeface="Lora"/>
              <a:sym typeface="Lora"/>
            </a:endParaRPr>
          </a:p>
          <a:p>
            <a:pPr indent="0" lvl="0" marL="0" rtl="0" algn="l">
              <a:spcBef>
                <a:spcPts val="1600"/>
              </a:spcBef>
              <a:spcAft>
                <a:spcPts val="1600"/>
              </a:spcAft>
              <a:buNone/>
            </a:pPr>
            <a:r>
              <a:t/>
            </a:r>
            <a:endParaRPr b="1">
              <a:solidFill>
                <a:srgbClr val="FFFFFF"/>
              </a:solidFill>
              <a:latin typeface="Montserrat"/>
              <a:ea typeface="Montserrat"/>
              <a:cs typeface="Montserrat"/>
              <a:sym typeface="Montserrat"/>
            </a:endParaRPr>
          </a:p>
        </p:txBody>
      </p:sp>
      <p:cxnSp>
        <p:nvCxnSpPr>
          <p:cNvPr id="183" name="Google Shape;183;p23"/>
          <p:cNvCxnSpPr/>
          <p:nvPr/>
        </p:nvCxnSpPr>
        <p:spPr>
          <a:xfrm>
            <a:off x="992742" y="2709400"/>
            <a:ext cx="3164700" cy="0"/>
          </a:xfrm>
          <a:prstGeom prst="straightConnector1">
            <a:avLst/>
          </a:prstGeom>
          <a:noFill/>
          <a:ln cap="flat" cmpd="sng" w="9525">
            <a:solidFill>
              <a:srgbClr val="FFFFFF"/>
            </a:solidFill>
            <a:prstDash val="solid"/>
            <a:round/>
            <a:headEnd len="med" w="med" type="none"/>
            <a:tailEnd len="med" w="med" type="none"/>
          </a:ln>
        </p:spPr>
      </p:cxnSp>
      <p:sp>
        <p:nvSpPr>
          <p:cNvPr id="184" name="Google Shape;184;p23"/>
          <p:cNvSpPr txBox="1"/>
          <p:nvPr>
            <p:ph idx="4294967295" type="body"/>
          </p:nvPr>
        </p:nvSpPr>
        <p:spPr>
          <a:xfrm>
            <a:off x="4753825" y="1403225"/>
            <a:ext cx="3491700" cy="2856900"/>
          </a:xfrm>
          <a:prstGeom prst="rect">
            <a:avLst/>
          </a:prstGeom>
          <a:solidFill>
            <a:srgbClr val="980000"/>
          </a:solidFill>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FF"/>
                </a:solidFill>
                <a:latin typeface="Tajawal Black"/>
                <a:ea typeface="Tajawal Black"/>
                <a:cs typeface="Tajawal Black"/>
                <a:sym typeface="Tajawal Black"/>
              </a:rPr>
              <a:t>Community/Local </a:t>
            </a:r>
            <a:br>
              <a:rPr lang="en">
                <a:solidFill>
                  <a:srgbClr val="FFFFFF"/>
                </a:solidFill>
                <a:latin typeface="Tajawal Black"/>
                <a:ea typeface="Tajawal Black"/>
                <a:cs typeface="Tajawal Black"/>
                <a:sym typeface="Tajawal Black"/>
              </a:rPr>
            </a:br>
            <a:r>
              <a:rPr lang="en">
                <a:solidFill>
                  <a:srgbClr val="FFFFFF"/>
                </a:solidFill>
                <a:latin typeface="Tajawal Black"/>
                <a:ea typeface="Tajawal Black"/>
                <a:cs typeface="Tajawal Black"/>
                <a:sym typeface="Tajawal Black"/>
              </a:rPr>
              <a:t>Campaign </a:t>
            </a:r>
            <a:r>
              <a:rPr lang="en">
                <a:solidFill>
                  <a:srgbClr val="EA9999"/>
                </a:solidFill>
                <a:latin typeface="Tajawal Black"/>
                <a:ea typeface="Tajawal Black"/>
                <a:cs typeface="Tajawal Black"/>
                <a:sym typeface="Tajawal Black"/>
              </a:rPr>
              <a:t>for</a:t>
            </a:r>
            <a:r>
              <a:rPr lang="en">
                <a:solidFill>
                  <a:srgbClr val="EA9999"/>
                </a:solidFill>
                <a:latin typeface="Tajawal Black"/>
                <a:ea typeface="Tajawal Black"/>
                <a:cs typeface="Tajawal Black"/>
                <a:sym typeface="Tajawal Black"/>
              </a:rPr>
              <a:t> Decreasing </a:t>
            </a:r>
            <a:br>
              <a:rPr lang="en">
                <a:solidFill>
                  <a:srgbClr val="EA9999"/>
                </a:solidFill>
                <a:latin typeface="Tajawal Black"/>
                <a:ea typeface="Tajawal Black"/>
                <a:cs typeface="Tajawal Black"/>
                <a:sym typeface="Tajawal Black"/>
              </a:rPr>
            </a:br>
            <a:r>
              <a:rPr lang="en">
                <a:solidFill>
                  <a:srgbClr val="EA9999"/>
                </a:solidFill>
                <a:latin typeface="Tajawal Black"/>
                <a:ea typeface="Tajawal Black"/>
                <a:cs typeface="Tajawal Black"/>
                <a:sym typeface="Tajawal Black"/>
              </a:rPr>
              <a:t>CVD Risk Among Osteoarthritis Patients </a:t>
            </a:r>
            <a:endParaRPr>
              <a:solidFill>
                <a:srgbClr val="EA9999"/>
              </a:solidFill>
              <a:latin typeface="Tajawal Black"/>
              <a:ea typeface="Tajawal Black"/>
              <a:cs typeface="Tajawal Black"/>
              <a:sym typeface="Tajawal Black"/>
            </a:endParaRPr>
          </a:p>
          <a:p>
            <a:pPr indent="-304800" lvl="0" marL="457200" rtl="0" algn="l">
              <a:lnSpc>
                <a:spcPct val="100000"/>
              </a:lnSpc>
              <a:spcBef>
                <a:spcPts val="1600"/>
              </a:spcBef>
              <a:spcAft>
                <a:spcPts val="0"/>
              </a:spcAft>
              <a:buClr>
                <a:srgbClr val="FFFFFF"/>
              </a:buClr>
              <a:buSzPts val="1200"/>
              <a:buFont typeface="Lora"/>
              <a:buChar char="●"/>
            </a:pPr>
            <a:r>
              <a:rPr lang="en" sz="1200">
                <a:solidFill>
                  <a:srgbClr val="FFFFFF"/>
                </a:solidFill>
                <a:latin typeface="Lora"/>
                <a:ea typeface="Lora"/>
                <a:cs typeface="Lora"/>
                <a:sym typeface="Lora"/>
              </a:rPr>
              <a:t>Female osteoarthritis patients (ages 40-60) living in </a:t>
            </a:r>
            <a:r>
              <a:rPr b="1" lang="en" sz="1200">
                <a:solidFill>
                  <a:srgbClr val="FFFFFF"/>
                </a:solidFill>
                <a:latin typeface="Lora"/>
                <a:ea typeface="Lora"/>
                <a:cs typeface="Lora"/>
                <a:sym typeface="Lora"/>
              </a:rPr>
              <a:t>high risk geographic regions.*</a:t>
            </a:r>
            <a:r>
              <a:rPr lang="en" sz="1200">
                <a:solidFill>
                  <a:srgbClr val="FFFFFF"/>
                </a:solidFill>
                <a:latin typeface="Lora"/>
                <a:ea typeface="Lora"/>
                <a:cs typeface="Lora"/>
                <a:sym typeface="Lora"/>
              </a:rPr>
              <a:t> </a:t>
            </a:r>
            <a:endParaRPr sz="800">
              <a:solidFill>
                <a:srgbClr val="FFFFFF"/>
              </a:solidFill>
              <a:latin typeface="Lora"/>
              <a:ea typeface="Lora"/>
              <a:cs typeface="Lora"/>
              <a:sym typeface="Lora"/>
            </a:endParaRPr>
          </a:p>
          <a:p>
            <a:pPr indent="0" lvl="0" marL="0" rtl="0" algn="l">
              <a:lnSpc>
                <a:spcPct val="100000"/>
              </a:lnSpc>
              <a:spcBef>
                <a:spcPts val="1000"/>
              </a:spcBef>
              <a:spcAft>
                <a:spcPts val="0"/>
              </a:spcAft>
              <a:buNone/>
            </a:pPr>
            <a:r>
              <a:t/>
            </a:r>
            <a:endParaRPr sz="800">
              <a:solidFill>
                <a:srgbClr val="FFFFFF"/>
              </a:solidFill>
              <a:latin typeface="Lora"/>
              <a:ea typeface="Lora"/>
              <a:cs typeface="Lora"/>
              <a:sym typeface="Lora"/>
            </a:endParaRPr>
          </a:p>
          <a:p>
            <a:pPr indent="0" lvl="0" marL="457200" rtl="0" algn="l">
              <a:lnSpc>
                <a:spcPct val="100000"/>
              </a:lnSpc>
              <a:spcBef>
                <a:spcPts val="1000"/>
              </a:spcBef>
              <a:spcAft>
                <a:spcPts val="0"/>
              </a:spcAft>
              <a:buNone/>
            </a:pPr>
            <a:r>
              <a:rPr lang="en" sz="800">
                <a:solidFill>
                  <a:srgbClr val="FFFFFF"/>
                </a:solidFill>
                <a:latin typeface="Lora"/>
                <a:ea typeface="Lora"/>
                <a:cs typeface="Lora"/>
                <a:sym typeface="Lora"/>
              </a:rPr>
              <a:t>*Campaign tactics will be tailored to address higher risk demographics —  single/divorced individuals with lower income.</a:t>
            </a:r>
            <a:endParaRPr sz="800">
              <a:solidFill>
                <a:srgbClr val="FFFFFF"/>
              </a:solidFill>
              <a:latin typeface="Lora"/>
              <a:ea typeface="Lora"/>
              <a:cs typeface="Lora"/>
              <a:sym typeface="Lora"/>
            </a:endParaRPr>
          </a:p>
          <a:p>
            <a:pPr indent="0" lvl="0" marL="0" rtl="0" algn="l">
              <a:spcBef>
                <a:spcPts val="1000"/>
              </a:spcBef>
              <a:spcAft>
                <a:spcPts val="1600"/>
              </a:spcAft>
              <a:buNone/>
            </a:pPr>
            <a:r>
              <a:t/>
            </a:r>
            <a:endParaRPr b="1">
              <a:solidFill>
                <a:srgbClr val="FFFFFF"/>
              </a:solidFill>
              <a:latin typeface="Montserrat"/>
              <a:ea typeface="Montserrat"/>
              <a:cs typeface="Montserrat"/>
              <a:sym typeface="Montserrat"/>
            </a:endParaRPr>
          </a:p>
        </p:txBody>
      </p:sp>
      <p:cxnSp>
        <p:nvCxnSpPr>
          <p:cNvPr id="185" name="Google Shape;185;p23"/>
          <p:cNvCxnSpPr/>
          <p:nvPr/>
        </p:nvCxnSpPr>
        <p:spPr>
          <a:xfrm>
            <a:off x="4917267" y="2709388"/>
            <a:ext cx="3164700" cy="0"/>
          </a:xfrm>
          <a:prstGeom prst="straightConnector1">
            <a:avLst/>
          </a:prstGeom>
          <a:noFill/>
          <a:ln cap="flat" cmpd="sng" w="9525">
            <a:solidFill>
              <a:srgbClr val="FFFFFF"/>
            </a:solidFill>
            <a:prstDash val="solid"/>
            <a:round/>
            <a:headEnd len="med" w="med" type="none"/>
            <a:tailEnd len="med" w="med" type="none"/>
          </a:ln>
        </p:spPr>
      </p:cxnSp>
      <p:sp>
        <p:nvSpPr>
          <p:cNvPr id="186" name="Google Shape;186;p23"/>
          <p:cNvSpPr txBox="1"/>
          <p:nvPr/>
        </p:nvSpPr>
        <p:spPr>
          <a:xfrm>
            <a:off x="7793665" y="4772523"/>
            <a:ext cx="1426200" cy="2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B7B7B7"/>
                </a:solidFill>
                <a:latin typeface="Montserrat Black"/>
                <a:ea typeface="Montserrat Black"/>
                <a:cs typeface="Montserrat Black"/>
                <a:sym typeface="Montserrat Black"/>
              </a:rPr>
              <a:t>THE DATAVADERS</a:t>
            </a:r>
            <a:endParaRPr sz="900">
              <a:solidFill>
                <a:srgbClr val="B7B7B7"/>
              </a:solidFill>
              <a:latin typeface="Montserrat Black"/>
              <a:ea typeface="Montserrat Black"/>
              <a:cs typeface="Montserrat Black"/>
              <a:sym typeface="Montserrat Black"/>
            </a:endParaRPr>
          </a:p>
        </p:txBody>
      </p:sp>
      <p:pic>
        <p:nvPicPr>
          <p:cNvPr id="187" name="Google Shape;187;p23"/>
          <p:cNvPicPr preferRelativeResize="0"/>
          <p:nvPr/>
        </p:nvPicPr>
        <p:blipFill>
          <a:blip r:embed="rId3">
            <a:alphaModFix amt="29000"/>
          </a:blip>
          <a:stretch>
            <a:fillRect/>
          </a:stretch>
        </p:blipFill>
        <p:spPr>
          <a:xfrm>
            <a:off x="7618050" y="4805850"/>
            <a:ext cx="213851" cy="213851"/>
          </a:xfrm>
          <a:prstGeom prst="rect">
            <a:avLst/>
          </a:prstGeom>
          <a:noFill/>
          <a:ln>
            <a:noFill/>
          </a:ln>
        </p:spPr>
      </p:pic>
      <p:pic>
        <p:nvPicPr>
          <p:cNvPr id="188" name="Google Shape;188;p23"/>
          <p:cNvPicPr preferRelativeResize="0"/>
          <p:nvPr/>
        </p:nvPicPr>
        <p:blipFill>
          <a:blip r:embed="rId4">
            <a:alphaModFix/>
          </a:blip>
          <a:stretch>
            <a:fillRect/>
          </a:stretch>
        </p:blipFill>
        <p:spPr>
          <a:xfrm>
            <a:off x="7793675" y="1538775"/>
            <a:ext cx="280500" cy="280500"/>
          </a:xfrm>
          <a:prstGeom prst="rect">
            <a:avLst/>
          </a:prstGeom>
          <a:noFill/>
          <a:ln>
            <a:noFill/>
          </a:ln>
        </p:spPr>
      </p:pic>
      <p:pic>
        <p:nvPicPr>
          <p:cNvPr id="189" name="Google Shape;189;p23"/>
          <p:cNvPicPr preferRelativeResize="0"/>
          <p:nvPr/>
        </p:nvPicPr>
        <p:blipFill>
          <a:blip r:embed="rId5">
            <a:alphaModFix/>
          </a:blip>
          <a:stretch>
            <a:fillRect/>
          </a:stretch>
        </p:blipFill>
        <p:spPr>
          <a:xfrm>
            <a:off x="3876950" y="1548300"/>
            <a:ext cx="280500" cy="30293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pic>
        <p:nvPicPr>
          <p:cNvPr id="194" name="Google Shape;194;p24"/>
          <p:cNvPicPr preferRelativeResize="0"/>
          <p:nvPr/>
        </p:nvPicPr>
        <p:blipFill>
          <a:blip r:embed="rId3">
            <a:alphaModFix/>
          </a:blip>
          <a:stretch>
            <a:fillRect/>
          </a:stretch>
        </p:blipFill>
        <p:spPr>
          <a:xfrm>
            <a:off x="0" y="0"/>
            <a:ext cx="9144001" cy="5143502"/>
          </a:xfrm>
          <a:prstGeom prst="rect">
            <a:avLst/>
          </a:prstGeom>
          <a:noFill/>
          <a:ln>
            <a:noFill/>
          </a:ln>
        </p:spPr>
      </p:pic>
      <p:sp>
        <p:nvSpPr>
          <p:cNvPr id="195" name="Google Shape;195;p24"/>
          <p:cNvSpPr/>
          <p:nvPr/>
        </p:nvSpPr>
        <p:spPr>
          <a:xfrm>
            <a:off x="0" y="0"/>
            <a:ext cx="9144000" cy="5143500"/>
          </a:xfrm>
          <a:prstGeom prst="rect">
            <a:avLst/>
          </a:prstGeom>
          <a:solidFill>
            <a:srgbClr val="990000">
              <a:alpha val="838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4"/>
          <p:cNvSpPr/>
          <p:nvPr/>
        </p:nvSpPr>
        <p:spPr>
          <a:xfrm>
            <a:off x="482700" y="437823"/>
            <a:ext cx="8178600" cy="421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97" name="Google Shape;197;p24"/>
          <p:cNvSpPr txBox="1"/>
          <p:nvPr>
            <p:ph type="title"/>
          </p:nvPr>
        </p:nvSpPr>
        <p:spPr>
          <a:xfrm>
            <a:off x="753350" y="618225"/>
            <a:ext cx="6736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B0F00"/>
                </a:solidFill>
                <a:latin typeface="Tajawal Black"/>
                <a:ea typeface="Tajawal Black"/>
                <a:cs typeface="Tajawal Black"/>
                <a:sym typeface="Tajawal Black"/>
              </a:rPr>
              <a:t>NATIONAL LEVEL CAMPAIGN</a:t>
            </a:r>
            <a:endParaRPr>
              <a:solidFill>
                <a:srgbClr val="5B0F00"/>
              </a:solidFill>
              <a:latin typeface="Tajawal Black"/>
              <a:ea typeface="Tajawal Black"/>
              <a:cs typeface="Tajawal Black"/>
              <a:sym typeface="Tajawal Black"/>
            </a:endParaRPr>
          </a:p>
        </p:txBody>
      </p:sp>
      <p:pic>
        <p:nvPicPr>
          <p:cNvPr id="198" name="Google Shape;198;p24"/>
          <p:cNvPicPr preferRelativeResize="0"/>
          <p:nvPr/>
        </p:nvPicPr>
        <p:blipFill>
          <a:blip r:embed="rId4">
            <a:alphaModFix amt="61000"/>
          </a:blip>
          <a:stretch>
            <a:fillRect/>
          </a:stretch>
        </p:blipFill>
        <p:spPr>
          <a:xfrm>
            <a:off x="7618050" y="4805850"/>
            <a:ext cx="213851" cy="213851"/>
          </a:xfrm>
          <a:prstGeom prst="rect">
            <a:avLst/>
          </a:prstGeom>
          <a:noFill/>
          <a:ln>
            <a:noFill/>
          </a:ln>
        </p:spPr>
      </p:pic>
      <p:sp>
        <p:nvSpPr>
          <p:cNvPr id="199" name="Google Shape;199;p24"/>
          <p:cNvSpPr txBox="1"/>
          <p:nvPr/>
        </p:nvSpPr>
        <p:spPr>
          <a:xfrm>
            <a:off x="7793665" y="4772523"/>
            <a:ext cx="1426200" cy="2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CCCCCC"/>
                </a:solidFill>
                <a:latin typeface="Montserrat Black"/>
                <a:ea typeface="Montserrat Black"/>
                <a:cs typeface="Montserrat Black"/>
                <a:sym typeface="Montserrat Black"/>
              </a:rPr>
              <a:t>THE DATAVADERS</a:t>
            </a:r>
            <a:endParaRPr sz="900">
              <a:solidFill>
                <a:srgbClr val="CCCCCC"/>
              </a:solidFill>
              <a:latin typeface="Montserrat Black"/>
              <a:ea typeface="Montserrat Black"/>
              <a:cs typeface="Montserrat Black"/>
              <a:sym typeface="Montserrat Black"/>
            </a:endParaRPr>
          </a:p>
        </p:txBody>
      </p:sp>
      <p:sp>
        <p:nvSpPr>
          <p:cNvPr id="200" name="Google Shape;200;p24"/>
          <p:cNvSpPr txBox="1"/>
          <p:nvPr>
            <p:ph idx="4294967295" type="body"/>
          </p:nvPr>
        </p:nvSpPr>
        <p:spPr>
          <a:xfrm>
            <a:off x="3439275" y="2791250"/>
            <a:ext cx="2322600" cy="1363800"/>
          </a:xfrm>
          <a:prstGeom prst="rect">
            <a:avLst/>
          </a:prstGeom>
          <a:noFill/>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980000"/>
                </a:solidFill>
                <a:latin typeface="Tajawal Black"/>
                <a:ea typeface="Tajawal Black"/>
                <a:cs typeface="Tajawal Black"/>
                <a:sym typeface="Tajawal Black"/>
              </a:rPr>
              <a:t>Medium</a:t>
            </a:r>
            <a:endParaRPr>
              <a:solidFill>
                <a:srgbClr val="980000"/>
              </a:solidFill>
              <a:latin typeface="Tajawal Black"/>
              <a:ea typeface="Tajawal Black"/>
              <a:cs typeface="Tajawal Black"/>
              <a:sym typeface="Tajawal Black"/>
            </a:endParaRPr>
          </a:p>
          <a:p>
            <a:pPr indent="0" lvl="0" marL="0" rtl="0" algn="l">
              <a:lnSpc>
                <a:spcPct val="115000"/>
              </a:lnSpc>
              <a:spcBef>
                <a:spcPts val="0"/>
              </a:spcBef>
              <a:spcAft>
                <a:spcPts val="0"/>
              </a:spcAft>
              <a:buClr>
                <a:schemeClr val="dk1"/>
              </a:buClr>
              <a:buSzPts val="1100"/>
              <a:buFont typeface="Arial"/>
              <a:buNone/>
            </a:pPr>
            <a:r>
              <a:rPr b="1" i="1" lang="en" sz="1000">
                <a:solidFill>
                  <a:schemeClr val="dk1"/>
                </a:solidFill>
                <a:latin typeface="Lora"/>
                <a:ea typeface="Lora"/>
                <a:cs typeface="Lora"/>
                <a:sym typeface="Lora"/>
              </a:rPr>
              <a:t>     Facebook</a:t>
            </a:r>
            <a:endParaRPr b="1" i="1" sz="1000">
              <a:solidFill>
                <a:schemeClr val="dk1"/>
              </a:solidFill>
              <a:latin typeface="Lora"/>
              <a:ea typeface="Lora"/>
              <a:cs typeface="Lora"/>
              <a:sym typeface="Lora"/>
            </a:endParaRPr>
          </a:p>
          <a:p>
            <a:pPr indent="-285750" lvl="0" marL="457200" rtl="0" algn="l">
              <a:lnSpc>
                <a:spcPct val="115000"/>
              </a:lnSpc>
              <a:spcBef>
                <a:spcPts val="0"/>
              </a:spcBef>
              <a:spcAft>
                <a:spcPts val="0"/>
              </a:spcAft>
              <a:buClr>
                <a:schemeClr val="dk2"/>
              </a:buClr>
              <a:buSzPts val="900"/>
              <a:buFont typeface="Lora"/>
              <a:buChar char="●"/>
            </a:pPr>
            <a:r>
              <a:rPr lang="en" sz="900">
                <a:latin typeface="Lora"/>
                <a:ea typeface="Lora"/>
                <a:cs typeface="Lora"/>
                <a:sym typeface="Lora"/>
              </a:rPr>
              <a:t>62% of Canadians between 35 and 64 use Facebook</a:t>
            </a:r>
            <a:endParaRPr b="1" sz="1000">
              <a:solidFill>
                <a:schemeClr val="dk1"/>
              </a:solidFill>
              <a:latin typeface="Lora"/>
              <a:ea typeface="Lora"/>
              <a:cs typeface="Lora"/>
              <a:sym typeface="Lora"/>
            </a:endParaRPr>
          </a:p>
          <a:p>
            <a:pPr indent="0" lvl="0" marL="0" rtl="0" algn="l">
              <a:lnSpc>
                <a:spcPct val="115000"/>
              </a:lnSpc>
              <a:spcBef>
                <a:spcPts val="0"/>
              </a:spcBef>
              <a:spcAft>
                <a:spcPts val="0"/>
              </a:spcAft>
              <a:buClr>
                <a:schemeClr val="dk1"/>
              </a:buClr>
              <a:buSzPts val="1100"/>
              <a:buFont typeface="Arial"/>
              <a:buNone/>
            </a:pPr>
            <a:r>
              <a:rPr b="1" i="1" lang="en" sz="1000">
                <a:solidFill>
                  <a:schemeClr val="dk1"/>
                </a:solidFill>
                <a:latin typeface="Lora"/>
                <a:ea typeface="Lora"/>
                <a:cs typeface="Lora"/>
                <a:sym typeface="Lora"/>
              </a:rPr>
              <a:t>     Twitter</a:t>
            </a:r>
            <a:endParaRPr b="1" i="1" sz="1000">
              <a:solidFill>
                <a:schemeClr val="dk1"/>
              </a:solidFill>
              <a:latin typeface="Lora"/>
              <a:ea typeface="Lora"/>
              <a:cs typeface="Lora"/>
              <a:sym typeface="Lora"/>
            </a:endParaRPr>
          </a:p>
          <a:p>
            <a:pPr indent="-285750" lvl="0" marL="457200" rtl="0" algn="l">
              <a:lnSpc>
                <a:spcPct val="115000"/>
              </a:lnSpc>
              <a:spcBef>
                <a:spcPts val="0"/>
              </a:spcBef>
              <a:spcAft>
                <a:spcPts val="0"/>
              </a:spcAft>
              <a:buClr>
                <a:schemeClr val="dk2"/>
              </a:buClr>
              <a:buSzPts val="900"/>
              <a:buFont typeface="Lora"/>
              <a:buChar char="●"/>
            </a:pPr>
            <a:r>
              <a:rPr lang="en" sz="900">
                <a:latin typeface="Lora"/>
                <a:ea typeface="Lora"/>
                <a:cs typeface="Lora"/>
                <a:sym typeface="Lora"/>
              </a:rPr>
              <a:t>35% of Canadians between 35 and 64 use Twitter</a:t>
            </a:r>
            <a:endParaRPr b="1" sz="900">
              <a:solidFill>
                <a:schemeClr val="dk1"/>
              </a:solidFill>
              <a:latin typeface="Lora"/>
              <a:ea typeface="Lora"/>
              <a:cs typeface="Lora"/>
              <a:sym typeface="Lora"/>
            </a:endParaRPr>
          </a:p>
          <a:p>
            <a:pPr indent="0" lvl="0" marL="0" rtl="0" algn="l">
              <a:lnSpc>
                <a:spcPct val="115000"/>
              </a:lnSpc>
              <a:spcBef>
                <a:spcPts val="0"/>
              </a:spcBef>
              <a:spcAft>
                <a:spcPts val="0"/>
              </a:spcAft>
              <a:buNone/>
            </a:pPr>
            <a:r>
              <a:t/>
            </a:r>
            <a:endParaRPr b="1" sz="1000">
              <a:solidFill>
                <a:srgbClr val="FFFFFF"/>
              </a:solidFill>
              <a:latin typeface="Lora"/>
              <a:ea typeface="Lora"/>
              <a:cs typeface="Lora"/>
              <a:sym typeface="Lora"/>
            </a:endParaRPr>
          </a:p>
        </p:txBody>
      </p:sp>
      <p:sp>
        <p:nvSpPr>
          <p:cNvPr id="201" name="Google Shape;201;p24"/>
          <p:cNvSpPr txBox="1"/>
          <p:nvPr>
            <p:ph idx="4294967295" type="body"/>
          </p:nvPr>
        </p:nvSpPr>
        <p:spPr>
          <a:xfrm>
            <a:off x="3410700" y="1098425"/>
            <a:ext cx="2322600" cy="1363800"/>
          </a:xfrm>
          <a:prstGeom prst="rect">
            <a:avLst/>
          </a:prstGeom>
          <a:noFill/>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980000"/>
                </a:solidFill>
                <a:latin typeface="Tajawal Black"/>
                <a:ea typeface="Tajawal Black"/>
                <a:cs typeface="Tajawal Black"/>
                <a:sym typeface="Tajawal Black"/>
              </a:rPr>
              <a:t>Content</a:t>
            </a:r>
            <a:endParaRPr>
              <a:solidFill>
                <a:srgbClr val="980000"/>
              </a:solidFill>
              <a:latin typeface="Tajawal Black"/>
              <a:ea typeface="Tajawal Black"/>
              <a:cs typeface="Tajawal Black"/>
              <a:sym typeface="Tajawal Black"/>
            </a:endParaRPr>
          </a:p>
          <a:p>
            <a:pPr indent="0" lvl="0" marL="0" rtl="0" algn="l">
              <a:lnSpc>
                <a:spcPct val="115000"/>
              </a:lnSpc>
              <a:spcBef>
                <a:spcPts val="0"/>
              </a:spcBef>
              <a:spcAft>
                <a:spcPts val="0"/>
              </a:spcAft>
              <a:buClr>
                <a:schemeClr val="dk1"/>
              </a:buClr>
              <a:buSzPts val="1100"/>
              <a:buFont typeface="Arial"/>
              <a:buNone/>
            </a:pPr>
            <a:r>
              <a:rPr b="1" i="1" lang="en" sz="1000">
                <a:solidFill>
                  <a:schemeClr val="dk1"/>
                </a:solidFill>
                <a:latin typeface="Lora"/>
                <a:ea typeface="Lora"/>
                <a:cs typeface="Lora"/>
                <a:sym typeface="Lora"/>
              </a:rPr>
              <a:t>     “Love your Heart” Challenge</a:t>
            </a:r>
            <a:endParaRPr b="1" i="1" sz="1000">
              <a:solidFill>
                <a:schemeClr val="dk1"/>
              </a:solidFill>
              <a:latin typeface="Lora"/>
              <a:ea typeface="Lora"/>
              <a:cs typeface="Lora"/>
              <a:sym typeface="Lora"/>
            </a:endParaRPr>
          </a:p>
          <a:p>
            <a:pPr indent="-285750" lvl="0" marL="457200" rtl="0" algn="l">
              <a:lnSpc>
                <a:spcPct val="115000"/>
              </a:lnSpc>
              <a:spcBef>
                <a:spcPts val="0"/>
              </a:spcBef>
              <a:spcAft>
                <a:spcPts val="0"/>
              </a:spcAft>
              <a:buClr>
                <a:schemeClr val="dk2"/>
              </a:buClr>
              <a:buSzPts val="900"/>
              <a:buFont typeface="Lora"/>
              <a:buChar char="●"/>
            </a:pPr>
            <a:r>
              <a:rPr lang="en" sz="900">
                <a:latin typeface="Lora"/>
                <a:ea typeface="Lora"/>
                <a:cs typeface="Lora"/>
                <a:sym typeface="Lora"/>
              </a:rPr>
              <a:t>7 days - one activity/day that promotes heart health</a:t>
            </a:r>
            <a:endParaRPr b="1" sz="1000">
              <a:solidFill>
                <a:schemeClr val="dk1"/>
              </a:solidFill>
              <a:latin typeface="Lora"/>
              <a:ea typeface="Lora"/>
              <a:cs typeface="Lora"/>
              <a:sym typeface="Lora"/>
            </a:endParaRPr>
          </a:p>
          <a:p>
            <a:pPr indent="0" lvl="0" marL="0" rtl="0" algn="l">
              <a:lnSpc>
                <a:spcPct val="115000"/>
              </a:lnSpc>
              <a:spcBef>
                <a:spcPts val="0"/>
              </a:spcBef>
              <a:spcAft>
                <a:spcPts val="0"/>
              </a:spcAft>
              <a:buClr>
                <a:schemeClr val="dk1"/>
              </a:buClr>
              <a:buSzPts val="1100"/>
              <a:buFont typeface="Arial"/>
              <a:buNone/>
            </a:pPr>
            <a:r>
              <a:rPr b="1" i="1" lang="en" sz="1000">
                <a:solidFill>
                  <a:schemeClr val="dk1"/>
                </a:solidFill>
                <a:latin typeface="Lora"/>
                <a:ea typeface="Lora"/>
                <a:cs typeface="Lora"/>
                <a:sym typeface="Lora"/>
              </a:rPr>
              <a:t>     Facebook Profile Picture Frame</a:t>
            </a:r>
            <a:endParaRPr b="1" i="1" sz="1000">
              <a:solidFill>
                <a:schemeClr val="dk1"/>
              </a:solidFill>
              <a:latin typeface="Lora"/>
              <a:ea typeface="Lora"/>
              <a:cs typeface="Lora"/>
              <a:sym typeface="Lora"/>
            </a:endParaRPr>
          </a:p>
          <a:p>
            <a:pPr indent="-285750" lvl="0" marL="457200" rtl="0" algn="l">
              <a:lnSpc>
                <a:spcPct val="115000"/>
              </a:lnSpc>
              <a:spcBef>
                <a:spcPts val="0"/>
              </a:spcBef>
              <a:spcAft>
                <a:spcPts val="0"/>
              </a:spcAft>
              <a:buClr>
                <a:schemeClr val="dk2"/>
              </a:buClr>
              <a:buSzPts val="900"/>
              <a:buFont typeface="Lora"/>
              <a:buChar char="●"/>
            </a:pPr>
            <a:r>
              <a:rPr lang="en" sz="900">
                <a:latin typeface="Lora"/>
                <a:ea typeface="Lora"/>
                <a:cs typeface="Lora"/>
                <a:sym typeface="Lora"/>
              </a:rPr>
              <a:t>Share challenge participation</a:t>
            </a:r>
            <a:endParaRPr b="1" sz="1000">
              <a:solidFill>
                <a:schemeClr val="dk1"/>
              </a:solidFill>
              <a:latin typeface="Lora"/>
              <a:ea typeface="Lora"/>
              <a:cs typeface="Lora"/>
              <a:sym typeface="Lora"/>
            </a:endParaRPr>
          </a:p>
          <a:p>
            <a:pPr indent="0" lvl="0" marL="0" rtl="0" algn="l">
              <a:lnSpc>
                <a:spcPct val="115000"/>
              </a:lnSpc>
              <a:spcBef>
                <a:spcPts val="0"/>
              </a:spcBef>
              <a:spcAft>
                <a:spcPts val="0"/>
              </a:spcAft>
              <a:buClr>
                <a:schemeClr val="dk1"/>
              </a:buClr>
              <a:buSzPts val="1100"/>
              <a:buFont typeface="Arial"/>
              <a:buNone/>
            </a:pPr>
            <a:r>
              <a:rPr b="1" i="1" lang="en" sz="1000">
                <a:solidFill>
                  <a:schemeClr val="dk1"/>
                </a:solidFill>
                <a:latin typeface="Lora"/>
                <a:ea typeface="Lora"/>
                <a:cs typeface="Lora"/>
                <a:sym typeface="Lora"/>
              </a:rPr>
              <a:t>     Website </a:t>
            </a:r>
            <a:endParaRPr b="1" i="1" sz="1000">
              <a:solidFill>
                <a:schemeClr val="dk1"/>
              </a:solidFill>
              <a:latin typeface="Lora"/>
              <a:ea typeface="Lora"/>
              <a:cs typeface="Lora"/>
              <a:sym typeface="Lora"/>
            </a:endParaRPr>
          </a:p>
          <a:p>
            <a:pPr indent="-285750" lvl="0" marL="457200" rtl="0" algn="l">
              <a:lnSpc>
                <a:spcPct val="115000"/>
              </a:lnSpc>
              <a:spcBef>
                <a:spcPts val="0"/>
              </a:spcBef>
              <a:spcAft>
                <a:spcPts val="0"/>
              </a:spcAft>
              <a:buClr>
                <a:schemeClr val="dk2"/>
              </a:buClr>
              <a:buSzPts val="900"/>
              <a:buFont typeface="Lora"/>
              <a:buChar char="●"/>
            </a:pPr>
            <a:r>
              <a:rPr lang="en" sz="900">
                <a:latin typeface="Lora"/>
                <a:ea typeface="Lora"/>
                <a:cs typeface="Lora"/>
                <a:sym typeface="Lora"/>
              </a:rPr>
              <a:t>Add information (recipes, work-out plans, etc.)</a:t>
            </a:r>
            <a:endParaRPr b="1" sz="900">
              <a:solidFill>
                <a:schemeClr val="dk1"/>
              </a:solidFill>
              <a:latin typeface="Lora"/>
              <a:ea typeface="Lora"/>
              <a:cs typeface="Lora"/>
              <a:sym typeface="Lora"/>
            </a:endParaRPr>
          </a:p>
          <a:p>
            <a:pPr indent="0" lvl="0" marL="0" rtl="0" algn="l">
              <a:lnSpc>
                <a:spcPct val="115000"/>
              </a:lnSpc>
              <a:spcBef>
                <a:spcPts val="0"/>
              </a:spcBef>
              <a:spcAft>
                <a:spcPts val="0"/>
              </a:spcAft>
              <a:buNone/>
            </a:pPr>
            <a:r>
              <a:t/>
            </a:r>
            <a:endParaRPr b="1" sz="1000">
              <a:solidFill>
                <a:schemeClr val="dk1"/>
              </a:solidFill>
              <a:latin typeface="Lora"/>
              <a:ea typeface="Lora"/>
              <a:cs typeface="Lora"/>
              <a:sym typeface="Lora"/>
            </a:endParaRPr>
          </a:p>
        </p:txBody>
      </p:sp>
      <p:sp>
        <p:nvSpPr>
          <p:cNvPr id="202" name="Google Shape;202;p24"/>
          <p:cNvSpPr txBox="1"/>
          <p:nvPr>
            <p:ph idx="4294967295" type="body"/>
          </p:nvPr>
        </p:nvSpPr>
        <p:spPr>
          <a:xfrm>
            <a:off x="5992100" y="1098425"/>
            <a:ext cx="2322600" cy="1363800"/>
          </a:xfrm>
          <a:prstGeom prst="rect">
            <a:avLst/>
          </a:prstGeom>
          <a:noFill/>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980000"/>
                </a:solidFill>
                <a:latin typeface="Tajawal Black"/>
                <a:ea typeface="Tajawal Black"/>
                <a:cs typeface="Tajawal Black"/>
                <a:sym typeface="Tajawal Black"/>
              </a:rPr>
              <a:t>Collaborators</a:t>
            </a:r>
            <a:endParaRPr>
              <a:solidFill>
                <a:srgbClr val="980000"/>
              </a:solidFill>
              <a:latin typeface="Tajawal Black"/>
              <a:ea typeface="Tajawal Black"/>
              <a:cs typeface="Tajawal Black"/>
              <a:sym typeface="Tajawal Black"/>
            </a:endParaRPr>
          </a:p>
          <a:p>
            <a:pPr indent="0" lvl="0" marL="0" rtl="0" algn="l">
              <a:lnSpc>
                <a:spcPct val="115000"/>
              </a:lnSpc>
              <a:spcBef>
                <a:spcPts val="0"/>
              </a:spcBef>
              <a:spcAft>
                <a:spcPts val="0"/>
              </a:spcAft>
              <a:buClr>
                <a:schemeClr val="dk1"/>
              </a:buClr>
              <a:buSzPts val="1100"/>
              <a:buFont typeface="Arial"/>
              <a:buNone/>
            </a:pPr>
            <a:r>
              <a:rPr b="1" i="1" lang="en" sz="1000">
                <a:solidFill>
                  <a:schemeClr val="dk1"/>
                </a:solidFill>
                <a:latin typeface="Lora"/>
                <a:ea typeface="Lora"/>
                <a:cs typeface="Lora"/>
                <a:sym typeface="Lora"/>
              </a:rPr>
              <a:t>     Arthritis Society</a:t>
            </a:r>
            <a:endParaRPr b="1" i="1" sz="1000">
              <a:solidFill>
                <a:schemeClr val="dk1"/>
              </a:solidFill>
              <a:latin typeface="Lora"/>
              <a:ea typeface="Lora"/>
              <a:cs typeface="Lora"/>
              <a:sym typeface="Lora"/>
            </a:endParaRPr>
          </a:p>
          <a:p>
            <a:pPr indent="-285750" lvl="0" marL="457200" rtl="0" algn="l">
              <a:lnSpc>
                <a:spcPct val="115000"/>
              </a:lnSpc>
              <a:spcBef>
                <a:spcPts val="0"/>
              </a:spcBef>
              <a:spcAft>
                <a:spcPts val="0"/>
              </a:spcAft>
              <a:buClr>
                <a:schemeClr val="dk2"/>
              </a:buClr>
              <a:buSzPts val="900"/>
              <a:buFont typeface="Lora"/>
              <a:buChar char="●"/>
            </a:pPr>
            <a:r>
              <a:rPr lang="en" sz="900">
                <a:latin typeface="Lora"/>
                <a:ea typeface="Lora"/>
                <a:cs typeface="Lora"/>
                <a:sym typeface="Lora"/>
              </a:rPr>
              <a:t>Expertise and way to reach Target Market</a:t>
            </a:r>
            <a:endParaRPr sz="900">
              <a:latin typeface="Lora"/>
              <a:ea typeface="Lora"/>
              <a:cs typeface="Lora"/>
              <a:sym typeface="Lora"/>
            </a:endParaRPr>
          </a:p>
          <a:p>
            <a:pPr indent="-285750" lvl="0" marL="457200" rtl="0" algn="l">
              <a:lnSpc>
                <a:spcPct val="115000"/>
              </a:lnSpc>
              <a:spcBef>
                <a:spcPts val="0"/>
              </a:spcBef>
              <a:spcAft>
                <a:spcPts val="0"/>
              </a:spcAft>
              <a:buClr>
                <a:schemeClr val="dk2"/>
              </a:buClr>
              <a:buSzPts val="900"/>
              <a:buFont typeface="Lora"/>
              <a:buChar char="●"/>
            </a:pPr>
            <a:r>
              <a:rPr lang="en" sz="900">
                <a:latin typeface="Lora"/>
                <a:ea typeface="Lora"/>
                <a:cs typeface="Lora"/>
                <a:sym typeface="Lora"/>
              </a:rPr>
              <a:t>~40000 Facebook Followers</a:t>
            </a:r>
            <a:endParaRPr b="1" sz="900">
              <a:solidFill>
                <a:schemeClr val="dk1"/>
              </a:solidFill>
              <a:latin typeface="Lora"/>
              <a:ea typeface="Lora"/>
              <a:cs typeface="Lora"/>
              <a:sym typeface="Lora"/>
            </a:endParaRPr>
          </a:p>
          <a:p>
            <a:pPr indent="0" lvl="0" marL="0" rtl="0" algn="l">
              <a:lnSpc>
                <a:spcPct val="115000"/>
              </a:lnSpc>
              <a:spcBef>
                <a:spcPts val="0"/>
              </a:spcBef>
              <a:spcAft>
                <a:spcPts val="0"/>
              </a:spcAft>
              <a:buClr>
                <a:schemeClr val="dk1"/>
              </a:buClr>
              <a:buSzPts val="1100"/>
              <a:buFont typeface="Arial"/>
              <a:buNone/>
            </a:pPr>
            <a:r>
              <a:rPr b="1" i="1" lang="en" sz="1000">
                <a:solidFill>
                  <a:schemeClr val="dk1"/>
                </a:solidFill>
                <a:latin typeface="Lora"/>
                <a:ea typeface="Lora"/>
                <a:cs typeface="Lora"/>
                <a:sym typeface="Lora"/>
              </a:rPr>
              <a:t>     Diabetes Canada</a:t>
            </a:r>
            <a:endParaRPr b="1" i="1" sz="1000">
              <a:solidFill>
                <a:schemeClr val="dk1"/>
              </a:solidFill>
              <a:latin typeface="Lora"/>
              <a:ea typeface="Lora"/>
              <a:cs typeface="Lora"/>
              <a:sym typeface="Lora"/>
            </a:endParaRPr>
          </a:p>
          <a:p>
            <a:pPr indent="-285750" lvl="0" marL="457200" rtl="0" algn="l">
              <a:lnSpc>
                <a:spcPct val="115000"/>
              </a:lnSpc>
              <a:spcBef>
                <a:spcPts val="0"/>
              </a:spcBef>
              <a:spcAft>
                <a:spcPts val="0"/>
              </a:spcAft>
              <a:buClr>
                <a:schemeClr val="dk2"/>
              </a:buClr>
              <a:buSzPts val="900"/>
              <a:buFont typeface="Lora"/>
              <a:buChar char="●"/>
            </a:pPr>
            <a:r>
              <a:rPr lang="en" sz="900">
                <a:latin typeface="Lora"/>
                <a:ea typeface="Lora"/>
                <a:cs typeface="Lora"/>
                <a:sym typeface="Lora"/>
              </a:rPr>
              <a:t>Relevant to Target Market</a:t>
            </a:r>
            <a:endParaRPr sz="900">
              <a:latin typeface="Lora"/>
              <a:ea typeface="Lora"/>
              <a:cs typeface="Lora"/>
              <a:sym typeface="Lora"/>
            </a:endParaRPr>
          </a:p>
          <a:p>
            <a:pPr indent="-292100" lvl="0" marL="457200" rtl="0" algn="l">
              <a:lnSpc>
                <a:spcPct val="115000"/>
              </a:lnSpc>
              <a:spcBef>
                <a:spcPts val="0"/>
              </a:spcBef>
              <a:spcAft>
                <a:spcPts val="0"/>
              </a:spcAft>
              <a:buClr>
                <a:schemeClr val="dk2"/>
              </a:buClr>
              <a:buSzPts val="1000"/>
              <a:buFont typeface="Lora"/>
              <a:buChar char="●"/>
            </a:pPr>
            <a:r>
              <a:rPr lang="en" sz="900">
                <a:latin typeface="Lora"/>
                <a:ea typeface="Lora"/>
                <a:cs typeface="Lora"/>
                <a:sym typeface="Lora"/>
              </a:rPr>
              <a:t>~ 80000 Facebook Followers</a:t>
            </a:r>
            <a:endParaRPr b="1" sz="1000">
              <a:solidFill>
                <a:schemeClr val="dk1"/>
              </a:solidFill>
              <a:latin typeface="Lora"/>
              <a:ea typeface="Lora"/>
              <a:cs typeface="Lora"/>
              <a:sym typeface="Lora"/>
            </a:endParaRPr>
          </a:p>
          <a:p>
            <a:pPr indent="0" lvl="0" marL="0" rtl="0" algn="l">
              <a:lnSpc>
                <a:spcPct val="115000"/>
              </a:lnSpc>
              <a:spcBef>
                <a:spcPts val="0"/>
              </a:spcBef>
              <a:spcAft>
                <a:spcPts val="0"/>
              </a:spcAft>
              <a:buClr>
                <a:schemeClr val="dk1"/>
              </a:buClr>
              <a:buSzPts val="1100"/>
              <a:buFont typeface="Arial"/>
              <a:buNone/>
            </a:pPr>
            <a:r>
              <a:rPr b="1" i="1" lang="en" sz="1000">
                <a:solidFill>
                  <a:schemeClr val="dk1"/>
                </a:solidFill>
                <a:latin typeface="Lora"/>
                <a:ea typeface="Lora"/>
                <a:cs typeface="Lora"/>
                <a:sym typeface="Lora"/>
              </a:rPr>
              <a:t>     Cardiac Health Foundation in     </a:t>
            </a:r>
            <a:br>
              <a:rPr b="1" i="1" lang="en" sz="1000">
                <a:solidFill>
                  <a:schemeClr val="dk1"/>
                </a:solidFill>
                <a:latin typeface="Lora"/>
                <a:ea typeface="Lora"/>
                <a:cs typeface="Lora"/>
                <a:sym typeface="Lora"/>
              </a:rPr>
            </a:br>
            <a:r>
              <a:rPr b="1" i="1" lang="en" sz="1000">
                <a:solidFill>
                  <a:schemeClr val="dk1"/>
                </a:solidFill>
                <a:latin typeface="Lora"/>
                <a:ea typeface="Lora"/>
                <a:cs typeface="Lora"/>
                <a:sym typeface="Lora"/>
              </a:rPr>
              <a:t>     Canada</a:t>
            </a:r>
            <a:endParaRPr b="1" i="1" sz="1000">
              <a:solidFill>
                <a:schemeClr val="dk1"/>
              </a:solidFill>
              <a:latin typeface="Lora"/>
              <a:ea typeface="Lora"/>
              <a:cs typeface="Lora"/>
              <a:sym typeface="Lora"/>
            </a:endParaRPr>
          </a:p>
          <a:p>
            <a:pPr indent="-285750" lvl="0" marL="457200" rtl="0" algn="l">
              <a:lnSpc>
                <a:spcPct val="115000"/>
              </a:lnSpc>
              <a:spcBef>
                <a:spcPts val="0"/>
              </a:spcBef>
              <a:spcAft>
                <a:spcPts val="0"/>
              </a:spcAft>
              <a:buClr>
                <a:schemeClr val="dk2"/>
              </a:buClr>
              <a:buSzPts val="900"/>
              <a:buFont typeface="Lora"/>
              <a:buChar char="●"/>
            </a:pPr>
            <a:r>
              <a:rPr lang="en" sz="900">
                <a:latin typeface="Lora"/>
                <a:ea typeface="Lora"/>
                <a:cs typeface="Lora"/>
                <a:sym typeface="Lora"/>
              </a:rPr>
              <a:t>Expertise and great network in the Industry</a:t>
            </a:r>
            <a:endParaRPr b="1" sz="900">
              <a:solidFill>
                <a:schemeClr val="dk1"/>
              </a:solidFill>
              <a:latin typeface="Lora"/>
              <a:ea typeface="Lora"/>
              <a:cs typeface="Lora"/>
              <a:sym typeface="Lora"/>
            </a:endParaRPr>
          </a:p>
          <a:p>
            <a:pPr indent="0" lvl="0" marL="0" rtl="0" algn="l">
              <a:lnSpc>
                <a:spcPct val="115000"/>
              </a:lnSpc>
              <a:spcBef>
                <a:spcPts val="0"/>
              </a:spcBef>
              <a:spcAft>
                <a:spcPts val="0"/>
              </a:spcAft>
              <a:buNone/>
            </a:pPr>
            <a:r>
              <a:rPr b="1" i="1" lang="en" sz="1000">
                <a:solidFill>
                  <a:schemeClr val="dk1"/>
                </a:solidFill>
                <a:latin typeface="Lora"/>
                <a:ea typeface="Lora"/>
                <a:cs typeface="Lora"/>
                <a:sym typeface="Lora"/>
              </a:rPr>
              <a:t>     Celine Dion</a:t>
            </a:r>
            <a:endParaRPr i="1" sz="1000">
              <a:solidFill>
                <a:schemeClr val="dk1"/>
              </a:solidFill>
              <a:latin typeface="Lora"/>
              <a:ea typeface="Lora"/>
              <a:cs typeface="Lora"/>
              <a:sym typeface="Lora"/>
            </a:endParaRPr>
          </a:p>
          <a:p>
            <a:pPr indent="-285750" lvl="0" marL="457200" rtl="0" algn="l">
              <a:lnSpc>
                <a:spcPct val="115000"/>
              </a:lnSpc>
              <a:spcBef>
                <a:spcPts val="0"/>
              </a:spcBef>
              <a:spcAft>
                <a:spcPts val="0"/>
              </a:spcAft>
              <a:buClr>
                <a:schemeClr val="dk2"/>
              </a:buClr>
              <a:buSzPts val="900"/>
              <a:buFont typeface="Lora"/>
              <a:buChar char="●"/>
            </a:pPr>
            <a:r>
              <a:rPr lang="en" sz="900">
                <a:latin typeface="Lora"/>
                <a:ea typeface="Lora"/>
                <a:cs typeface="Lora"/>
                <a:sym typeface="Lora"/>
              </a:rPr>
              <a:t>High popularity within the Target Segment</a:t>
            </a:r>
            <a:endParaRPr sz="900">
              <a:latin typeface="Lora"/>
              <a:ea typeface="Lora"/>
              <a:cs typeface="Lora"/>
              <a:sym typeface="Lora"/>
            </a:endParaRPr>
          </a:p>
          <a:p>
            <a:pPr indent="-285750" lvl="0" marL="457200" rtl="0" algn="l">
              <a:lnSpc>
                <a:spcPct val="115000"/>
              </a:lnSpc>
              <a:spcBef>
                <a:spcPts val="0"/>
              </a:spcBef>
              <a:spcAft>
                <a:spcPts val="0"/>
              </a:spcAft>
              <a:buClr>
                <a:schemeClr val="dk2"/>
              </a:buClr>
              <a:buSzPts val="900"/>
              <a:buFont typeface="Lora"/>
              <a:buChar char="●"/>
            </a:pPr>
            <a:r>
              <a:rPr lang="en" sz="900">
                <a:latin typeface="Lora"/>
                <a:ea typeface="Lora"/>
                <a:cs typeface="Lora"/>
                <a:sym typeface="Lora"/>
              </a:rPr>
              <a:t>22 Million Facebook Followers</a:t>
            </a:r>
            <a:endParaRPr b="1" sz="900">
              <a:solidFill>
                <a:schemeClr val="dk1"/>
              </a:solidFill>
              <a:latin typeface="Lora"/>
              <a:ea typeface="Lora"/>
              <a:cs typeface="Lora"/>
              <a:sym typeface="Lora"/>
            </a:endParaRPr>
          </a:p>
        </p:txBody>
      </p:sp>
      <p:cxnSp>
        <p:nvCxnSpPr>
          <p:cNvPr id="203" name="Google Shape;203;p24"/>
          <p:cNvCxnSpPr/>
          <p:nvPr/>
        </p:nvCxnSpPr>
        <p:spPr>
          <a:xfrm>
            <a:off x="3536500" y="3178734"/>
            <a:ext cx="0" cy="1098000"/>
          </a:xfrm>
          <a:prstGeom prst="straightConnector1">
            <a:avLst/>
          </a:prstGeom>
          <a:noFill/>
          <a:ln cap="flat" cmpd="sng" w="19050">
            <a:solidFill>
              <a:srgbClr val="980000"/>
            </a:solidFill>
            <a:prstDash val="solid"/>
            <a:round/>
            <a:headEnd len="med" w="med" type="none"/>
            <a:tailEnd len="med" w="med" type="none"/>
          </a:ln>
        </p:spPr>
      </p:cxnSp>
      <p:cxnSp>
        <p:nvCxnSpPr>
          <p:cNvPr id="204" name="Google Shape;204;p24"/>
          <p:cNvCxnSpPr/>
          <p:nvPr/>
        </p:nvCxnSpPr>
        <p:spPr>
          <a:xfrm>
            <a:off x="3532900" y="1485909"/>
            <a:ext cx="0" cy="1338900"/>
          </a:xfrm>
          <a:prstGeom prst="straightConnector1">
            <a:avLst/>
          </a:prstGeom>
          <a:noFill/>
          <a:ln cap="flat" cmpd="sng" w="19050">
            <a:solidFill>
              <a:srgbClr val="980000"/>
            </a:solidFill>
            <a:prstDash val="solid"/>
            <a:round/>
            <a:headEnd len="med" w="med" type="none"/>
            <a:tailEnd len="med" w="med" type="none"/>
          </a:ln>
        </p:spPr>
      </p:cxnSp>
      <p:cxnSp>
        <p:nvCxnSpPr>
          <p:cNvPr id="205" name="Google Shape;205;p24"/>
          <p:cNvCxnSpPr/>
          <p:nvPr/>
        </p:nvCxnSpPr>
        <p:spPr>
          <a:xfrm>
            <a:off x="6139275" y="1485909"/>
            <a:ext cx="0" cy="2509500"/>
          </a:xfrm>
          <a:prstGeom prst="straightConnector1">
            <a:avLst/>
          </a:prstGeom>
          <a:noFill/>
          <a:ln cap="flat" cmpd="sng" w="19050">
            <a:solidFill>
              <a:srgbClr val="980000"/>
            </a:solidFill>
            <a:prstDash val="solid"/>
            <a:round/>
            <a:headEnd len="med" w="med" type="none"/>
            <a:tailEnd len="med" w="med" type="none"/>
          </a:ln>
        </p:spPr>
      </p:cxnSp>
      <p:sp>
        <p:nvSpPr>
          <p:cNvPr id="206" name="Google Shape;206;p24"/>
          <p:cNvSpPr txBox="1"/>
          <p:nvPr>
            <p:ph idx="4294967295" type="body"/>
          </p:nvPr>
        </p:nvSpPr>
        <p:spPr>
          <a:xfrm>
            <a:off x="829300" y="1190925"/>
            <a:ext cx="2175300" cy="2856900"/>
          </a:xfrm>
          <a:prstGeom prst="rect">
            <a:avLst/>
          </a:prstGeom>
          <a:solidFill>
            <a:srgbClr val="980000">
              <a:alpha val="11730"/>
            </a:srgbClr>
          </a:solidFill>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5B0F00"/>
                </a:solidFill>
                <a:latin typeface="Tajawal Black"/>
                <a:ea typeface="Tajawal Black"/>
                <a:cs typeface="Tajawal Black"/>
                <a:sym typeface="Tajawal Black"/>
              </a:rPr>
              <a:t>NATIONAL TARGET</a:t>
            </a:r>
            <a:endParaRPr>
              <a:solidFill>
                <a:srgbClr val="5B0F00"/>
              </a:solidFill>
              <a:latin typeface="Tajawal Black"/>
              <a:ea typeface="Tajawal Black"/>
              <a:cs typeface="Tajawal Black"/>
              <a:sym typeface="Tajawal Black"/>
            </a:endParaRPr>
          </a:p>
          <a:p>
            <a:pPr indent="-304800" lvl="0" marL="457200" rtl="0" algn="l">
              <a:lnSpc>
                <a:spcPct val="100000"/>
              </a:lnSpc>
              <a:spcBef>
                <a:spcPts val="1600"/>
              </a:spcBef>
              <a:spcAft>
                <a:spcPts val="0"/>
              </a:spcAft>
              <a:buClr>
                <a:srgbClr val="5B0F00"/>
              </a:buClr>
              <a:buSzPts val="1200"/>
              <a:buFont typeface="Lora"/>
              <a:buChar char="●"/>
            </a:pPr>
            <a:r>
              <a:rPr b="1" lang="en" sz="1200">
                <a:solidFill>
                  <a:srgbClr val="5B0F00"/>
                </a:solidFill>
                <a:latin typeface="Lora"/>
                <a:ea typeface="Lora"/>
                <a:cs typeface="Lora"/>
                <a:sym typeface="Lora"/>
              </a:rPr>
              <a:t>All</a:t>
            </a:r>
            <a:r>
              <a:rPr lang="en" sz="1200">
                <a:solidFill>
                  <a:srgbClr val="5B0F00"/>
                </a:solidFill>
                <a:latin typeface="Lora"/>
                <a:ea typeface="Lora"/>
                <a:cs typeface="Lora"/>
                <a:sym typeface="Lora"/>
              </a:rPr>
              <a:t> Canadian women (ages 40-60).</a:t>
            </a:r>
            <a:endParaRPr sz="1200">
              <a:solidFill>
                <a:srgbClr val="5B0F00"/>
              </a:solidFill>
              <a:latin typeface="Lora"/>
              <a:ea typeface="Lora"/>
              <a:cs typeface="Lora"/>
              <a:sym typeface="Lora"/>
            </a:endParaRPr>
          </a:p>
          <a:p>
            <a:pPr indent="-304800" lvl="0" marL="457200" rtl="0" algn="l">
              <a:lnSpc>
                <a:spcPct val="100000"/>
              </a:lnSpc>
              <a:spcBef>
                <a:spcPts val="1000"/>
              </a:spcBef>
              <a:spcAft>
                <a:spcPts val="0"/>
              </a:spcAft>
              <a:buClr>
                <a:srgbClr val="5B0F00"/>
              </a:buClr>
              <a:buSzPts val="1200"/>
              <a:buFont typeface="Lora"/>
              <a:buChar char="●"/>
            </a:pPr>
            <a:r>
              <a:rPr lang="en" sz="1200">
                <a:solidFill>
                  <a:srgbClr val="5B0F00"/>
                </a:solidFill>
                <a:latin typeface="Lora"/>
                <a:ea typeface="Lora"/>
                <a:cs typeface="Lora"/>
                <a:sym typeface="Lora"/>
              </a:rPr>
              <a:t>Living with comorbidities of heart disease such as </a:t>
            </a:r>
            <a:r>
              <a:rPr b="1" lang="en" sz="1200">
                <a:solidFill>
                  <a:srgbClr val="5B0F00"/>
                </a:solidFill>
                <a:latin typeface="Lora"/>
                <a:ea typeface="Lora"/>
                <a:cs typeface="Lora"/>
                <a:sym typeface="Lora"/>
              </a:rPr>
              <a:t>hypertension</a:t>
            </a:r>
            <a:r>
              <a:rPr lang="en" sz="1200">
                <a:solidFill>
                  <a:srgbClr val="5B0F00"/>
                </a:solidFill>
                <a:latin typeface="Lora"/>
                <a:ea typeface="Lora"/>
                <a:cs typeface="Lora"/>
                <a:sym typeface="Lora"/>
              </a:rPr>
              <a:t>, </a:t>
            </a:r>
            <a:r>
              <a:rPr b="1" lang="en" sz="1200">
                <a:solidFill>
                  <a:srgbClr val="5B0F00"/>
                </a:solidFill>
                <a:latin typeface="Lora"/>
                <a:ea typeface="Lora"/>
                <a:cs typeface="Lora"/>
                <a:sym typeface="Lora"/>
              </a:rPr>
              <a:t>diabetes</a:t>
            </a:r>
            <a:r>
              <a:rPr lang="en" sz="1200">
                <a:solidFill>
                  <a:srgbClr val="5B0F00"/>
                </a:solidFill>
                <a:latin typeface="Lora"/>
                <a:ea typeface="Lora"/>
                <a:cs typeface="Lora"/>
                <a:sym typeface="Lora"/>
              </a:rPr>
              <a:t>, and </a:t>
            </a:r>
            <a:r>
              <a:rPr b="1" lang="en" sz="1200">
                <a:solidFill>
                  <a:srgbClr val="5B0F00"/>
                </a:solidFill>
                <a:latin typeface="Lora"/>
                <a:ea typeface="Lora"/>
                <a:cs typeface="Lora"/>
                <a:sym typeface="Lora"/>
              </a:rPr>
              <a:t>osteoarthritis</a:t>
            </a:r>
            <a:r>
              <a:rPr lang="en" sz="1200">
                <a:solidFill>
                  <a:srgbClr val="5B0F00"/>
                </a:solidFill>
                <a:latin typeface="Lora"/>
                <a:ea typeface="Lora"/>
                <a:cs typeface="Lora"/>
                <a:sym typeface="Lora"/>
              </a:rPr>
              <a:t>.</a:t>
            </a:r>
            <a:endParaRPr sz="1200">
              <a:solidFill>
                <a:srgbClr val="5B0F00"/>
              </a:solidFill>
              <a:latin typeface="Lora"/>
              <a:ea typeface="Lora"/>
              <a:cs typeface="Lora"/>
              <a:sym typeface="Lora"/>
            </a:endParaRPr>
          </a:p>
          <a:p>
            <a:pPr indent="0" lvl="0" marL="0" rtl="0" algn="l">
              <a:spcBef>
                <a:spcPts val="1000"/>
              </a:spcBef>
              <a:spcAft>
                <a:spcPts val="0"/>
              </a:spcAft>
              <a:buNone/>
            </a:pPr>
            <a:r>
              <a:t/>
            </a:r>
            <a:endParaRPr sz="1200">
              <a:solidFill>
                <a:srgbClr val="5B0F00"/>
              </a:solidFill>
              <a:latin typeface="Lora"/>
              <a:ea typeface="Lora"/>
              <a:cs typeface="Lora"/>
              <a:sym typeface="Lora"/>
            </a:endParaRPr>
          </a:p>
          <a:p>
            <a:pPr indent="0" lvl="0" marL="0" rtl="0" algn="l">
              <a:spcBef>
                <a:spcPts val="1600"/>
              </a:spcBef>
              <a:spcAft>
                <a:spcPts val="1600"/>
              </a:spcAft>
              <a:buNone/>
            </a:pPr>
            <a:r>
              <a:t/>
            </a:r>
            <a:endParaRPr b="1">
              <a:solidFill>
                <a:srgbClr val="5B0F00"/>
              </a:solidFill>
              <a:latin typeface="Montserrat"/>
              <a:ea typeface="Montserrat"/>
              <a:cs typeface="Montserrat"/>
              <a:sym typeface="Montserrat"/>
            </a:endParaRPr>
          </a:p>
        </p:txBody>
      </p:sp>
      <p:pic>
        <p:nvPicPr>
          <p:cNvPr id="207" name="Google Shape;207;p24"/>
          <p:cNvPicPr preferRelativeResize="0"/>
          <p:nvPr/>
        </p:nvPicPr>
        <p:blipFill>
          <a:blip r:embed="rId5">
            <a:alphaModFix amt="49000"/>
          </a:blip>
          <a:stretch>
            <a:fillRect/>
          </a:stretch>
        </p:blipFill>
        <p:spPr>
          <a:xfrm>
            <a:off x="5481375" y="776450"/>
            <a:ext cx="280500" cy="30293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Google Shape;212;p25"/>
          <p:cNvSpPr/>
          <p:nvPr/>
        </p:nvSpPr>
        <p:spPr>
          <a:xfrm>
            <a:off x="482700" y="437823"/>
            <a:ext cx="8178600" cy="421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13" name="Google Shape;213;p25"/>
          <p:cNvSpPr txBox="1"/>
          <p:nvPr>
            <p:ph type="title"/>
          </p:nvPr>
        </p:nvSpPr>
        <p:spPr>
          <a:xfrm>
            <a:off x="753350" y="618225"/>
            <a:ext cx="6736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B0F00"/>
                </a:solidFill>
                <a:latin typeface="Tajawal Black"/>
                <a:ea typeface="Tajawal Black"/>
                <a:cs typeface="Tajawal Black"/>
                <a:sym typeface="Tajawal Black"/>
              </a:rPr>
              <a:t>COMMUNITY</a:t>
            </a:r>
            <a:r>
              <a:rPr lang="en">
                <a:solidFill>
                  <a:srgbClr val="5B0F00"/>
                </a:solidFill>
                <a:latin typeface="Tajawal Black"/>
                <a:ea typeface="Tajawal Black"/>
                <a:cs typeface="Tajawal Black"/>
                <a:sym typeface="Tajawal Black"/>
              </a:rPr>
              <a:t> LEVEL CAMPAIGN</a:t>
            </a:r>
            <a:endParaRPr>
              <a:solidFill>
                <a:srgbClr val="5B0F00"/>
              </a:solidFill>
              <a:latin typeface="Tajawal Black"/>
              <a:ea typeface="Tajawal Black"/>
              <a:cs typeface="Tajawal Black"/>
              <a:sym typeface="Tajawal Black"/>
            </a:endParaRPr>
          </a:p>
        </p:txBody>
      </p:sp>
      <p:sp>
        <p:nvSpPr>
          <p:cNvPr id="214" name="Google Shape;214;p25"/>
          <p:cNvSpPr txBox="1"/>
          <p:nvPr>
            <p:ph idx="4294967295" type="body"/>
          </p:nvPr>
        </p:nvSpPr>
        <p:spPr>
          <a:xfrm>
            <a:off x="3410700" y="1098425"/>
            <a:ext cx="2322600" cy="1363800"/>
          </a:xfrm>
          <a:prstGeom prst="rect">
            <a:avLst/>
          </a:prstGeom>
          <a:noFill/>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980000"/>
                </a:solidFill>
                <a:latin typeface="Tajawal Black"/>
                <a:ea typeface="Tajawal Black"/>
                <a:cs typeface="Tajawal Black"/>
                <a:sym typeface="Tajawal Black"/>
              </a:rPr>
              <a:t>Places</a:t>
            </a:r>
            <a:endParaRPr>
              <a:solidFill>
                <a:srgbClr val="980000"/>
              </a:solidFill>
              <a:latin typeface="Tajawal Black"/>
              <a:ea typeface="Tajawal Black"/>
              <a:cs typeface="Tajawal Black"/>
              <a:sym typeface="Tajawal Black"/>
            </a:endParaRPr>
          </a:p>
          <a:p>
            <a:pPr indent="0" lvl="0" marL="0" rtl="0" algn="l">
              <a:lnSpc>
                <a:spcPct val="115000"/>
              </a:lnSpc>
              <a:spcBef>
                <a:spcPts val="0"/>
              </a:spcBef>
              <a:spcAft>
                <a:spcPts val="0"/>
              </a:spcAft>
              <a:buNone/>
            </a:pPr>
            <a:r>
              <a:rPr b="1" i="1" lang="en" sz="1000">
                <a:solidFill>
                  <a:schemeClr val="dk1"/>
                </a:solidFill>
                <a:latin typeface="Lora"/>
                <a:ea typeface="Lora"/>
                <a:cs typeface="Lora"/>
                <a:sym typeface="Lora"/>
              </a:rPr>
              <a:t>     Hospitals</a:t>
            </a:r>
            <a:endParaRPr b="1" i="1" sz="1000">
              <a:solidFill>
                <a:schemeClr val="dk1"/>
              </a:solidFill>
              <a:latin typeface="Lora"/>
              <a:ea typeface="Lora"/>
              <a:cs typeface="Lora"/>
              <a:sym typeface="Lora"/>
            </a:endParaRPr>
          </a:p>
          <a:p>
            <a:pPr indent="-292100" lvl="0" marL="457200" rtl="0" algn="l">
              <a:lnSpc>
                <a:spcPct val="115000"/>
              </a:lnSpc>
              <a:spcBef>
                <a:spcPts val="0"/>
              </a:spcBef>
              <a:spcAft>
                <a:spcPts val="0"/>
              </a:spcAft>
              <a:buClr>
                <a:schemeClr val="dk2"/>
              </a:buClr>
              <a:buSzPts val="1000"/>
              <a:buFont typeface="Lora"/>
              <a:buChar char="●"/>
            </a:pPr>
            <a:r>
              <a:rPr lang="en" sz="1000">
                <a:latin typeface="Lora"/>
                <a:ea typeface="Lora"/>
                <a:cs typeface="Lora"/>
                <a:sym typeface="Lora"/>
              </a:rPr>
              <a:t>Informational events</a:t>
            </a:r>
            <a:endParaRPr b="1" sz="1000">
              <a:solidFill>
                <a:schemeClr val="dk1"/>
              </a:solidFill>
              <a:latin typeface="Lora"/>
              <a:ea typeface="Lora"/>
              <a:cs typeface="Lora"/>
              <a:sym typeface="Lora"/>
            </a:endParaRPr>
          </a:p>
          <a:p>
            <a:pPr indent="0" lvl="0" marL="0" rtl="0" algn="l">
              <a:lnSpc>
                <a:spcPct val="115000"/>
              </a:lnSpc>
              <a:spcBef>
                <a:spcPts val="0"/>
              </a:spcBef>
              <a:spcAft>
                <a:spcPts val="0"/>
              </a:spcAft>
              <a:buNone/>
            </a:pPr>
            <a:r>
              <a:rPr b="1" i="1" lang="en" sz="1000">
                <a:solidFill>
                  <a:schemeClr val="dk1"/>
                </a:solidFill>
                <a:latin typeface="Lora"/>
                <a:ea typeface="Lora"/>
                <a:cs typeface="Lora"/>
                <a:sym typeface="Lora"/>
              </a:rPr>
              <a:t>     Popular Public Locations</a:t>
            </a:r>
            <a:endParaRPr b="1" i="1" sz="1000">
              <a:solidFill>
                <a:schemeClr val="dk1"/>
              </a:solidFill>
              <a:latin typeface="Lora"/>
              <a:ea typeface="Lora"/>
              <a:cs typeface="Lora"/>
              <a:sym typeface="Lora"/>
            </a:endParaRPr>
          </a:p>
          <a:p>
            <a:pPr indent="-292100" lvl="0" marL="457200" rtl="0" algn="l">
              <a:spcBef>
                <a:spcPts val="0"/>
              </a:spcBef>
              <a:spcAft>
                <a:spcPts val="0"/>
              </a:spcAft>
              <a:buClr>
                <a:schemeClr val="dk2"/>
              </a:buClr>
              <a:buSzPts val="1000"/>
              <a:buFont typeface="Lora"/>
              <a:buChar char="●"/>
            </a:pPr>
            <a:r>
              <a:rPr lang="en" sz="1000">
                <a:latin typeface="Lora"/>
                <a:ea typeface="Lora"/>
                <a:cs typeface="Lora"/>
                <a:sym typeface="Lora"/>
              </a:rPr>
              <a:t>Temporary clinics in parks &amp; convenient locations</a:t>
            </a:r>
            <a:endParaRPr b="1" i="1" sz="1000">
              <a:solidFill>
                <a:schemeClr val="dk1"/>
              </a:solidFill>
              <a:latin typeface="Lora"/>
              <a:ea typeface="Lora"/>
              <a:cs typeface="Lora"/>
              <a:sym typeface="Lora"/>
            </a:endParaRPr>
          </a:p>
          <a:p>
            <a:pPr indent="0" lvl="0" marL="0" rtl="0" algn="l">
              <a:lnSpc>
                <a:spcPct val="115000"/>
              </a:lnSpc>
              <a:spcBef>
                <a:spcPts val="0"/>
              </a:spcBef>
              <a:spcAft>
                <a:spcPts val="0"/>
              </a:spcAft>
              <a:buNone/>
            </a:pPr>
            <a:r>
              <a:rPr b="1" i="1" lang="en" sz="1000">
                <a:solidFill>
                  <a:schemeClr val="dk1"/>
                </a:solidFill>
                <a:latin typeface="Lora"/>
                <a:ea typeface="Lora"/>
                <a:cs typeface="Lora"/>
                <a:sym typeface="Lora"/>
              </a:rPr>
              <a:t>     Wellness Centers </a:t>
            </a:r>
            <a:endParaRPr b="1" i="1" sz="1000">
              <a:solidFill>
                <a:schemeClr val="dk1"/>
              </a:solidFill>
              <a:latin typeface="Lora"/>
              <a:ea typeface="Lora"/>
              <a:cs typeface="Lora"/>
              <a:sym typeface="Lora"/>
            </a:endParaRPr>
          </a:p>
          <a:p>
            <a:pPr indent="-292100" lvl="0" marL="457200" rtl="0" algn="l">
              <a:lnSpc>
                <a:spcPct val="115000"/>
              </a:lnSpc>
              <a:spcBef>
                <a:spcPts val="0"/>
              </a:spcBef>
              <a:spcAft>
                <a:spcPts val="0"/>
              </a:spcAft>
              <a:buClr>
                <a:schemeClr val="dk2"/>
              </a:buClr>
              <a:buSzPts val="1000"/>
              <a:buFont typeface="Lora"/>
              <a:buChar char="●"/>
            </a:pPr>
            <a:r>
              <a:rPr lang="en" sz="1000">
                <a:latin typeface="Lora"/>
                <a:ea typeface="Lora"/>
                <a:cs typeface="Lora"/>
                <a:sym typeface="Lora"/>
              </a:rPr>
              <a:t>Cooking classes</a:t>
            </a:r>
            <a:endParaRPr sz="1000">
              <a:latin typeface="Lora"/>
              <a:ea typeface="Lora"/>
              <a:cs typeface="Lora"/>
              <a:sym typeface="Lora"/>
            </a:endParaRPr>
          </a:p>
          <a:p>
            <a:pPr indent="-292100" lvl="0" marL="457200" rtl="0" algn="l">
              <a:lnSpc>
                <a:spcPct val="115000"/>
              </a:lnSpc>
              <a:spcBef>
                <a:spcPts val="0"/>
              </a:spcBef>
              <a:spcAft>
                <a:spcPts val="0"/>
              </a:spcAft>
              <a:buClr>
                <a:srgbClr val="434343"/>
              </a:buClr>
              <a:buSzPts val="1000"/>
              <a:buFont typeface="Lora"/>
              <a:buChar char="●"/>
            </a:pPr>
            <a:r>
              <a:rPr lang="en" sz="1000">
                <a:latin typeface="Lora"/>
                <a:ea typeface="Lora"/>
                <a:cs typeface="Lora"/>
                <a:sym typeface="Lora"/>
              </a:rPr>
              <a:t>Sport Classes</a:t>
            </a:r>
            <a:endParaRPr sz="1000">
              <a:latin typeface="Lora"/>
              <a:ea typeface="Lora"/>
              <a:cs typeface="Lora"/>
              <a:sym typeface="Lora"/>
            </a:endParaRPr>
          </a:p>
          <a:p>
            <a:pPr indent="0" lvl="0" marL="0" rtl="0" algn="l">
              <a:lnSpc>
                <a:spcPct val="115000"/>
              </a:lnSpc>
              <a:spcBef>
                <a:spcPts val="0"/>
              </a:spcBef>
              <a:spcAft>
                <a:spcPts val="0"/>
              </a:spcAft>
              <a:buNone/>
            </a:pPr>
            <a:r>
              <a:t/>
            </a:r>
            <a:endParaRPr b="1" sz="1000">
              <a:solidFill>
                <a:schemeClr val="dk1"/>
              </a:solidFill>
              <a:latin typeface="Lora"/>
              <a:ea typeface="Lora"/>
              <a:cs typeface="Lora"/>
              <a:sym typeface="Lora"/>
            </a:endParaRPr>
          </a:p>
        </p:txBody>
      </p:sp>
      <p:sp>
        <p:nvSpPr>
          <p:cNvPr id="215" name="Google Shape;215;p25"/>
          <p:cNvSpPr txBox="1"/>
          <p:nvPr>
            <p:ph idx="4294967295" type="body"/>
          </p:nvPr>
        </p:nvSpPr>
        <p:spPr>
          <a:xfrm>
            <a:off x="5992100" y="1098425"/>
            <a:ext cx="2322600" cy="1363800"/>
          </a:xfrm>
          <a:prstGeom prst="rect">
            <a:avLst/>
          </a:prstGeom>
          <a:noFill/>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980000"/>
                </a:solidFill>
                <a:latin typeface="Tajawal Black"/>
                <a:ea typeface="Tajawal Black"/>
                <a:cs typeface="Tajawal Black"/>
                <a:sym typeface="Tajawal Black"/>
              </a:rPr>
              <a:t>Activities</a:t>
            </a:r>
            <a:endParaRPr>
              <a:solidFill>
                <a:srgbClr val="980000"/>
              </a:solidFill>
              <a:latin typeface="Tajawal Black"/>
              <a:ea typeface="Tajawal Black"/>
              <a:cs typeface="Tajawal Black"/>
              <a:sym typeface="Tajawal Black"/>
            </a:endParaRPr>
          </a:p>
          <a:p>
            <a:pPr indent="0" lvl="0" marL="0" rtl="0" algn="l">
              <a:lnSpc>
                <a:spcPct val="115000"/>
              </a:lnSpc>
              <a:spcBef>
                <a:spcPts val="0"/>
              </a:spcBef>
              <a:spcAft>
                <a:spcPts val="0"/>
              </a:spcAft>
              <a:buNone/>
            </a:pPr>
            <a:r>
              <a:rPr b="1" i="1" lang="en" sz="1000">
                <a:solidFill>
                  <a:schemeClr val="dk1"/>
                </a:solidFill>
                <a:latin typeface="Lora"/>
                <a:ea typeface="Lora"/>
                <a:cs typeface="Lora"/>
                <a:sym typeface="Lora"/>
              </a:rPr>
              <a:t>     Temporary Clinics for Check-Ups</a:t>
            </a:r>
            <a:br>
              <a:rPr b="1" i="1" lang="en" sz="1000">
                <a:solidFill>
                  <a:schemeClr val="dk1"/>
                </a:solidFill>
                <a:latin typeface="Lora"/>
                <a:ea typeface="Lora"/>
                <a:cs typeface="Lora"/>
                <a:sym typeface="Lora"/>
              </a:rPr>
            </a:br>
            <a:r>
              <a:rPr b="1" i="1" lang="en" sz="1000">
                <a:solidFill>
                  <a:schemeClr val="dk1"/>
                </a:solidFill>
                <a:latin typeface="Lora"/>
                <a:ea typeface="Lora"/>
                <a:cs typeface="Lora"/>
                <a:sym typeface="Lora"/>
              </a:rPr>
              <a:t>     </a:t>
            </a:r>
            <a:r>
              <a:rPr b="1" i="1" lang="en" sz="1000">
                <a:solidFill>
                  <a:schemeClr val="dk1"/>
                </a:solidFill>
                <a:latin typeface="Lora"/>
                <a:ea typeface="Lora"/>
                <a:cs typeface="Lora"/>
                <a:sym typeface="Lora"/>
              </a:rPr>
              <a:t>w</a:t>
            </a:r>
            <a:r>
              <a:rPr b="1" i="1" lang="en" sz="1000">
                <a:solidFill>
                  <a:schemeClr val="dk1"/>
                </a:solidFill>
                <a:latin typeface="Lora"/>
                <a:ea typeface="Lora"/>
                <a:cs typeface="Lora"/>
                <a:sym typeface="Lora"/>
              </a:rPr>
              <a:t>ithout Appointments</a:t>
            </a:r>
            <a:endParaRPr b="1" i="1" sz="1000">
              <a:solidFill>
                <a:schemeClr val="dk1"/>
              </a:solidFill>
              <a:latin typeface="Lora"/>
              <a:ea typeface="Lora"/>
              <a:cs typeface="Lora"/>
              <a:sym typeface="Lora"/>
            </a:endParaRPr>
          </a:p>
          <a:p>
            <a:pPr indent="-292100" lvl="0" marL="457200" rtl="0" algn="l">
              <a:lnSpc>
                <a:spcPct val="115000"/>
              </a:lnSpc>
              <a:spcBef>
                <a:spcPts val="0"/>
              </a:spcBef>
              <a:spcAft>
                <a:spcPts val="0"/>
              </a:spcAft>
              <a:buClr>
                <a:schemeClr val="dk2"/>
              </a:buClr>
              <a:buSzPts val="1000"/>
              <a:buFont typeface="Lora"/>
              <a:buChar char="●"/>
            </a:pPr>
            <a:r>
              <a:rPr lang="en" sz="1000">
                <a:latin typeface="Lora"/>
                <a:ea typeface="Lora"/>
                <a:cs typeface="Lora"/>
                <a:sym typeface="Lora"/>
              </a:rPr>
              <a:t>If risk factors are detected, patients will be referred to specialists for more extensive check-ups.</a:t>
            </a:r>
            <a:endParaRPr b="1" sz="1000">
              <a:solidFill>
                <a:schemeClr val="dk1"/>
              </a:solidFill>
              <a:latin typeface="Lora"/>
              <a:ea typeface="Lora"/>
              <a:cs typeface="Lora"/>
              <a:sym typeface="Lora"/>
            </a:endParaRPr>
          </a:p>
          <a:p>
            <a:pPr indent="0" lvl="0" marL="0" rtl="0" algn="l">
              <a:lnSpc>
                <a:spcPct val="115000"/>
              </a:lnSpc>
              <a:spcBef>
                <a:spcPts val="0"/>
              </a:spcBef>
              <a:spcAft>
                <a:spcPts val="0"/>
              </a:spcAft>
              <a:buNone/>
            </a:pPr>
            <a:r>
              <a:rPr b="1" i="1" lang="en" sz="1000">
                <a:solidFill>
                  <a:schemeClr val="dk1"/>
                </a:solidFill>
                <a:latin typeface="Lora"/>
                <a:ea typeface="Lora"/>
                <a:cs typeface="Lora"/>
                <a:sym typeface="Lora"/>
              </a:rPr>
              <a:t>     Information Sessions</a:t>
            </a:r>
            <a:endParaRPr b="1" i="1" sz="1000">
              <a:solidFill>
                <a:schemeClr val="dk1"/>
              </a:solidFill>
              <a:latin typeface="Lora"/>
              <a:ea typeface="Lora"/>
              <a:cs typeface="Lora"/>
              <a:sym typeface="Lora"/>
            </a:endParaRPr>
          </a:p>
          <a:p>
            <a:pPr indent="-292100" lvl="0" marL="457200" rtl="0" algn="l">
              <a:lnSpc>
                <a:spcPct val="115000"/>
              </a:lnSpc>
              <a:spcBef>
                <a:spcPts val="0"/>
              </a:spcBef>
              <a:spcAft>
                <a:spcPts val="0"/>
              </a:spcAft>
              <a:buClr>
                <a:schemeClr val="dk2"/>
              </a:buClr>
              <a:buSzPts val="1000"/>
              <a:buFont typeface="Lora"/>
              <a:buChar char="●"/>
            </a:pPr>
            <a:r>
              <a:rPr lang="en" sz="1000">
                <a:latin typeface="Lora"/>
                <a:ea typeface="Lora"/>
                <a:cs typeface="Lora"/>
                <a:sym typeface="Lora"/>
              </a:rPr>
              <a:t>Inform audience about risk factors.</a:t>
            </a:r>
            <a:endParaRPr b="1" sz="1000">
              <a:solidFill>
                <a:schemeClr val="dk1"/>
              </a:solidFill>
              <a:latin typeface="Lora"/>
              <a:ea typeface="Lora"/>
              <a:cs typeface="Lora"/>
              <a:sym typeface="Lora"/>
            </a:endParaRPr>
          </a:p>
          <a:p>
            <a:pPr indent="0" lvl="0" marL="0" rtl="0" algn="l">
              <a:lnSpc>
                <a:spcPct val="115000"/>
              </a:lnSpc>
              <a:spcBef>
                <a:spcPts val="0"/>
              </a:spcBef>
              <a:spcAft>
                <a:spcPts val="0"/>
              </a:spcAft>
              <a:buNone/>
            </a:pPr>
            <a:r>
              <a:rPr b="1" i="1" lang="en" sz="1000">
                <a:solidFill>
                  <a:schemeClr val="dk1"/>
                </a:solidFill>
                <a:latin typeface="Lora"/>
                <a:ea typeface="Lora"/>
                <a:cs typeface="Lora"/>
                <a:sym typeface="Lora"/>
              </a:rPr>
              <a:t>     Wellness and Exercise Classes</a:t>
            </a:r>
            <a:endParaRPr b="1" i="1" sz="1000">
              <a:solidFill>
                <a:schemeClr val="dk1"/>
              </a:solidFill>
              <a:latin typeface="Lora"/>
              <a:ea typeface="Lora"/>
              <a:cs typeface="Lora"/>
              <a:sym typeface="Lora"/>
            </a:endParaRPr>
          </a:p>
          <a:p>
            <a:pPr indent="-292100" lvl="0" marL="457200" rtl="0" algn="l">
              <a:lnSpc>
                <a:spcPct val="115000"/>
              </a:lnSpc>
              <a:spcBef>
                <a:spcPts val="0"/>
              </a:spcBef>
              <a:spcAft>
                <a:spcPts val="0"/>
              </a:spcAft>
              <a:buClr>
                <a:schemeClr val="dk2"/>
              </a:buClr>
              <a:buSzPts val="1000"/>
              <a:buFont typeface="Lora"/>
              <a:buChar char="●"/>
            </a:pPr>
            <a:r>
              <a:rPr lang="en" sz="1000">
                <a:latin typeface="Lora"/>
                <a:ea typeface="Lora"/>
                <a:cs typeface="Lora"/>
                <a:sym typeface="Lora"/>
              </a:rPr>
              <a:t>Cooking classes</a:t>
            </a:r>
            <a:endParaRPr sz="1000">
              <a:latin typeface="Lora"/>
              <a:ea typeface="Lora"/>
              <a:cs typeface="Lora"/>
              <a:sym typeface="Lora"/>
            </a:endParaRPr>
          </a:p>
          <a:p>
            <a:pPr indent="-292100" lvl="0" marL="457200" rtl="0" algn="l">
              <a:lnSpc>
                <a:spcPct val="115000"/>
              </a:lnSpc>
              <a:spcBef>
                <a:spcPts val="0"/>
              </a:spcBef>
              <a:spcAft>
                <a:spcPts val="0"/>
              </a:spcAft>
              <a:buClr>
                <a:schemeClr val="dk1"/>
              </a:buClr>
              <a:buSzPts val="1000"/>
              <a:buFont typeface="Lora"/>
              <a:buChar char="●"/>
            </a:pPr>
            <a:r>
              <a:rPr lang="en" sz="1000">
                <a:latin typeface="Lora"/>
                <a:ea typeface="Lora"/>
                <a:cs typeface="Lora"/>
                <a:sym typeface="Lora"/>
              </a:rPr>
              <a:t>Yoga/lifestyle classes</a:t>
            </a:r>
            <a:endParaRPr sz="1000">
              <a:latin typeface="Lora"/>
              <a:ea typeface="Lora"/>
              <a:cs typeface="Lora"/>
              <a:sym typeface="Lora"/>
            </a:endParaRPr>
          </a:p>
          <a:p>
            <a:pPr indent="-292100" lvl="0" marL="457200" rtl="0" algn="l">
              <a:lnSpc>
                <a:spcPct val="115000"/>
              </a:lnSpc>
              <a:spcBef>
                <a:spcPts val="0"/>
              </a:spcBef>
              <a:spcAft>
                <a:spcPts val="0"/>
              </a:spcAft>
              <a:buClr>
                <a:schemeClr val="dk1"/>
              </a:buClr>
              <a:buSzPts val="1000"/>
              <a:buFont typeface="Lora"/>
              <a:buChar char="●"/>
            </a:pPr>
            <a:r>
              <a:rPr lang="en" sz="1000">
                <a:latin typeface="Lora"/>
                <a:ea typeface="Lora"/>
                <a:cs typeface="Lora"/>
                <a:sym typeface="Lora"/>
              </a:rPr>
              <a:t>Goal: build a community and raise awareness.</a:t>
            </a:r>
            <a:endParaRPr sz="1000">
              <a:latin typeface="Lora"/>
              <a:ea typeface="Lora"/>
              <a:cs typeface="Lora"/>
              <a:sym typeface="Lora"/>
            </a:endParaRPr>
          </a:p>
        </p:txBody>
      </p:sp>
      <p:cxnSp>
        <p:nvCxnSpPr>
          <p:cNvPr id="216" name="Google Shape;216;p25"/>
          <p:cNvCxnSpPr/>
          <p:nvPr/>
        </p:nvCxnSpPr>
        <p:spPr>
          <a:xfrm>
            <a:off x="3532900" y="1485909"/>
            <a:ext cx="0" cy="1524000"/>
          </a:xfrm>
          <a:prstGeom prst="straightConnector1">
            <a:avLst/>
          </a:prstGeom>
          <a:noFill/>
          <a:ln cap="flat" cmpd="sng" w="19050">
            <a:solidFill>
              <a:srgbClr val="980000"/>
            </a:solidFill>
            <a:prstDash val="solid"/>
            <a:round/>
            <a:headEnd len="med" w="med" type="none"/>
            <a:tailEnd len="med" w="med" type="none"/>
          </a:ln>
        </p:spPr>
      </p:cxnSp>
      <p:cxnSp>
        <p:nvCxnSpPr>
          <p:cNvPr id="217" name="Google Shape;217;p25"/>
          <p:cNvCxnSpPr/>
          <p:nvPr/>
        </p:nvCxnSpPr>
        <p:spPr>
          <a:xfrm>
            <a:off x="6139275" y="1485909"/>
            <a:ext cx="0" cy="2509500"/>
          </a:xfrm>
          <a:prstGeom prst="straightConnector1">
            <a:avLst/>
          </a:prstGeom>
          <a:noFill/>
          <a:ln cap="flat" cmpd="sng" w="19050">
            <a:solidFill>
              <a:srgbClr val="980000"/>
            </a:solidFill>
            <a:prstDash val="solid"/>
            <a:round/>
            <a:headEnd len="med" w="med" type="none"/>
            <a:tailEnd len="med" w="med" type="none"/>
          </a:ln>
        </p:spPr>
      </p:cxnSp>
      <p:sp>
        <p:nvSpPr>
          <p:cNvPr id="218" name="Google Shape;218;p25"/>
          <p:cNvSpPr txBox="1"/>
          <p:nvPr>
            <p:ph idx="4294967295" type="body"/>
          </p:nvPr>
        </p:nvSpPr>
        <p:spPr>
          <a:xfrm>
            <a:off x="829300" y="1190925"/>
            <a:ext cx="2175300" cy="2856900"/>
          </a:xfrm>
          <a:prstGeom prst="rect">
            <a:avLst/>
          </a:prstGeom>
          <a:solidFill>
            <a:srgbClr val="980000">
              <a:alpha val="11730"/>
            </a:srgbClr>
          </a:solidFill>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5B0F00"/>
                </a:solidFill>
                <a:latin typeface="Tajawal Black"/>
                <a:ea typeface="Tajawal Black"/>
                <a:cs typeface="Tajawal Black"/>
                <a:sym typeface="Tajawal Black"/>
              </a:rPr>
              <a:t>LOCAL TARGET</a:t>
            </a:r>
            <a:endParaRPr>
              <a:solidFill>
                <a:srgbClr val="5B0F00"/>
              </a:solidFill>
              <a:latin typeface="Tajawal Black"/>
              <a:ea typeface="Tajawal Black"/>
              <a:cs typeface="Tajawal Black"/>
              <a:sym typeface="Tajawal Black"/>
            </a:endParaRPr>
          </a:p>
          <a:p>
            <a:pPr indent="-304800" lvl="0" marL="457200" rtl="0" algn="l">
              <a:lnSpc>
                <a:spcPct val="100000"/>
              </a:lnSpc>
              <a:spcBef>
                <a:spcPts val="1600"/>
              </a:spcBef>
              <a:spcAft>
                <a:spcPts val="0"/>
              </a:spcAft>
              <a:buClr>
                <a:srgbClr val="5B0F00"/>
              </a:buClr>
              <a:buSzPts val="1200"/>
              <a:buFont typeface="Lora"/>
              <a:buChar char="●"/>
            </a:pPr>
            <a:r>
              <a:rPr lang="en" sz="1200">
                <a:solidFill>
                  <a:srgbClr val="5B0F00"/>
                </a:solidFill>
                <a:latin typeface="Lora"/>
                <a:ea typeface="Lora"/>
                <a:cs typeface="Lora"/>
                <a:sym typeface="Lora"/>
              </a:rPr>
              <a:t>Female osteoarthritis patients (ages 40-60) living in </a:t>
            </a:r>
            <a:r>
              <a:rPr b="1" lang="en" sz="1200">
                <a:solidFill>
                  <a:srgbClr val="5B0F00"/>
                </a:solidFill>
                <a:latin typeface="Lora"/>
                <a:ea typeface="Lora"/>
                <a:cs typeface="Lora"/>
                <a:sym typeface="Lora"/>
              </a:rPr>
              <a:t>high risk geographic regions.</a:t>
            </a:r>
            <a:endParaRPr sz="1200">
              <a:solidFill>
                <a:srgbClr val="5B0F00"/>
              </a:solidFill>
              <a:latin typeface="Lora"/>
              <a:ea typeface="Lora"/>
              <a:cs typeface="Lora"/>
              <a:sym typeface="Lora"/>
            </a:endParaRPr>
          </a:p>
          <a:p>
            <a:pPr indent="0" lvl="0" marL="0" rtl="0" algn="l">
              <a:spcBef>
                <a:spcPts val="1000"/>
              </a:spcBef>
              <a:spcAft>
                <a:spcPts val="0"/>
              </a:spcAft>
              <a:buNone/>
            </a:pPr>
            <a:r>
              <a:t/>
            </a:r>
            <a:endParaRPr sz="1200">
              <a:solidFill>
                <a:srgbClr val="5B0F00"/>
              </a:solidFill>
              <a:latin typeface="Lora"/>
              <a:ea typeface="Lora"/>
              <a:cs typeface="Lora"/>
              <a:sym typeface="Lora"/>
            </a:endParaRPr>
          </a:p>
          <a:p>
            <a:pPr indent="0" lvl="0" marL="0" rtl="0" algn="l">
              <a:spcBef>
                <a:spcPts val="1600"/>
              </a:spcBef>
              <a:spcAft>
                <a:spcPts val="1600"/>
              </a:spcAft>
              <a:buNone/>
            </a:pPr>
            <a:r>
              <a:t/>
            </a:r>
            <a:endParaRPr b="1">
              <a:solidFill>
                <a:srgbClr val="5B0F00"/>
              </a:solidFill>
              <a:latin typeface="Montserrat"/>
              <a:ea typeface="Montserrat"/>
              <a:cs typeface="Montserrat"/>
              <a:sym typeface="Montserrat"/>
            </a:endParaRPr>
          </a:p>
        </p:txBody>
      </p:sp>
      <p:sp>
        <p:nvSpPr>
          <p:cNvPr id="219" name="Google Shape;219;p25"/>
          <p:cNvSpPr txBox="1"/>
          <p:nvPr/>
        </p:nvSpPr>
        <p:spPr>
          <a:xfrm>
            <a:off x="7793665" y="4772523"/>
            <a:ext cx="1426200" cy="2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B7B7B7"/>
                </a:solidFill>
                <a:latin typeface="Montserrat Black"/>
                <a:ea typeface="Montserrat Black"/>
                <a:cs typeface="Montserrat Black"/>
                <a:sym typeface="Montserrat Black"/>
              </a:rPr>
              <a:t>THE DATAVADERS</a:t>
            </a:r>
            <a:endParaRPr sz="900">
              <a:solidFill>
                <a:srgbClr val="B7B7B7"/>
              </a:solidFill>
              <a:latin typeface="Montserrat Black"/>
              <a:ea typeface="Montserrat Black"/>
              <a:cs typeface="Montserrat Black"/>
              <a:sym typeface="Montserrat Black"/>
            </a:endParaRPr>
          </a:p>
        </p:txBody>
      </p:sp>
      <p:pic>
        <p:nvPicPr>
          <p:cNvPr id="220" name="Google Shape;220;p25"/>
          <p:cNvPicPr preferRelativeResize="0"/>
          <p:nvPr/>
        </p:nvPicPr>
        <p:blipFill>
          <a:blip r:embed="rId3">
            <a:alphaModFix amt="29000"/>
          </a:blip>
          <a:stretch>
            <a:fillRect/>
          </a:stretch>
        </p:blipFill>
        <p:spPr>
          <a:xfrm>
            <a:off x="7618050" y="4805850"/>
            <a:ext cx="213851" cy="213851"/>
          </a:xfrm>
          <a:prstGeom prst="rect">
            <a:avLst/>
          </a:prstGeom>
          <a:noFill/>
          <a:ln>
            <a:noFill/>
          </a:ln>
        </p:spPr>
      </p:pic>
      <p:pic>
        <p:nvPicPr>
          <p:cNvPr id="221" name="Google Shape;221;p25"/>
          <p:cNvPicPr preferRelativeResize="0"/>
          <p:nvPr/>
        </p:nvPicPr>
        <p:blipFill>
          <a:blip r:embed="rId4">
            <a:alphaModFix amt="50000"/>
          </a:blip>
          <a:stretch>
            <a:fillRect/>
          </a:stretch>
        </p:blipFill>
        <p:spPr>
          <a:xfrm>
            <a:off x="5852850" y="787662"/>
            <a:ext cx="280500" cy="280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pic>
        <p:nvPicPr>
          <p:cNvPr id="226" name="Google Shape;226;p26"/>
          <p:cNvPicPr preferRelativeResize="0"/>
          <p:nvPr/>
        </p:nvPicPr>
        <p:blipFill>
          <a:blip r:embed="rId3">
            <a:alphaModFix/>
          </a:blip>
          <a:stretch>
            <a:fillRect/>
          </a:stretch>
        </p:blipFill>
        <p:spPr>
          <a:xfrm>
            <a:off x="0" y="0"/>
            <a:ext cx="9144001" cy="5143502"/>
          </a:xfrm>
          <a:prstGeom prst="rect">
            <a:avLst/>
          </a:prstGeom>
          <a:noFill/>
          <a:ln>
            <a:noFill/>
          </a:ln>
        </p:spPr>
      </p:pic>
      <p:sp>
        <p:nvSpPr>
          <p:cNvPr id="227" name="Google Shape;227;p26"/>
          <p:cNvSpPr/>
          <p:nvPr/>
        </p:nvSpPr>
        <p:spPr>
          <a:xfrm>
            <a:off x="0" y="0"/>
            <a:ext cx="9144000" cy="5143500"/>
          </a:xfrm>
          <a:prstGeom prst="rect">
            <a:avLst/>
          </a:prstGeom>
          <a:solidFill>
            <a:srgbClr val="990000">
              <a:alpha val="838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6"/>
          <p:cNvSpPr/>
          <p:nvPr/>
        </p:nvSpPr>
        <p:spPr>
          <a:xfrm>
            <a:off x="482700" y="437823"/>
            <a:ext cx="8178600" cy="421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29" name="Google Shape;229;p26"/>
          <p:cNvSpPr txBox="1"/>
          <p:nvPr>
            <p:ph type="title"/>
          </p:nvPr>
        </p:nvSpPr>
        <p:spPr>
          <a:xfrm>
            <a:off x="753350" y="618225"/>
            <a:ext cx="7123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B0F00"/>
                </a:solidFill>
                <a:latin typeface="Tajawal Black"/>
                <a:ea typeface="Tajawal Black"/>
                <a:cs typeface="Tajawal Black"/>
                <a:sym typeface="Tajawal Black"/>
              </a:rPr>
              <a:t>LIMITATION: GOVERNMENT FRAMEWORKS</a:t>
            </a:r>
            <a:endParaRPr>
              <a:solidFill>
                <a:srgbClr val="5B0F00"/>
              </a:solidFill>
              <a:latin typeface="Tajawal Black"/>
              <a:ea typeface="Tajawal Black"/>
              <a:cs typeface="Tajawal Black"/>
              <a:sym typeface="Tajawal Black"/>
            </a:endParaRPr>
          </a:p>
        </p:txBody>
      </p:sp>
      <p:pic>
        <p:nvPicPr>
          <p:cNvPr id="230" name="Google Shape;230;p26"/>
          <p:cNvPicPr preferRelativeResize="0"/>
          <p:nvPr/>
        </p:nvPicPr>
        <p:blipFill>
          <a:blip r:embed="rId4">
            <a:alphaModFix amt="61000"/>
          </a:blip>
          <a:stretch>
            <a:fillRect/>
          </a:stretch>
        </p:blipFill>
        <p:spPr>
          <a:xfrm>
            <a:off x="7618050" y="4805850"/>
            <a:ext cx="213851" cy="213851"/>
          </a:xfrm>
          <a:prstGeom prst="rect">
            <a:avLst/>
          </a:prstGeom>
          <a:noFill/>
          <a:ln>
            <a:noFill/>
          </a:ln>
        </p:spPr>
      </p:pic>
      <p:sp>
        <p:nvSpPr>
          <p:cNvPr id="231" name="Google Shape;231;p26"/>
          <p:cNvSpPr txBox="1"/>
          <p:nvPr/>
        </p:nvSpPr>
        <p:spPr>
          <a:xfrm>
            <a:off x="7793665" y="4772523"/>
            <a:ext cx="1426200" cy="2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CCCCCC"/>
                </a:solidFill>
                <a:latin typeface="Montserrat Black"/>
                <a:ea typeface="Montserrat Black"/>
                <a:cs typeface="Montserrat Black"/>
                <a:sym typeface="Montserrat Black"/>
              </a:rPr>
              <a:t>THE DATAVADERS</a:t>
            </a:r>
            <a:endParaRPr sz="900">
              <a:solidFill>
                <a:srgbClr val="CCCCCC"/>
              </a:solidFill>
              <a:latin typeface="Montserrat Black"/>
              <a:ea typeface="Montserrat Black"/>
              <a:cs typeface="Montserrat Black"/>
              <a:sym typeface="Montserrat Black"/>
            </a:endParaRPr>
          </a:p>
        </p:txBody>
      </p:sp>
      <p:sp>
        <p:nvSpPr>
          <p:cNvPr id="232" name="Google Shape;232;p26"/>
          <p:cNvSpPr txBox="1"/>
          <p:nvPr/>
        </p:nvSpPr>
        <p:spPr>
          <a:xfrm>
            <a:off x="1791300" y="1428225"/>
            <a:ext cx="5561400" cy="10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Lora"/>
                <a:ea typeface="Lora"/>
                <a:cs typeface="Lora"/>
                <a:sym typeface="Lora"/>
              </a:rPr>
              <a:t>Currently, the government </a:t>
            </a:r>
            <a:r>
              <a:rPr b="1" lang="en" sz="1200">
                <a:solidFill>
                  <a:schemeClr val="dk2"/>
                </a:solidFill>
                <a:latin typeface="Lora"/>
                <a:ea typeface="Lora"/>
                <a:cs typeface="Lora"/>
                <a:sym typeface="Lora"/>
              </a:rPr>
              <a:t>does not support an integrated approach to healthcare.</a:t>
            </a:r>
            <a:r>
              <a:rPr lang="en" sz="1200">
                <a:solidFill>
                  <a:schemeClr val="dk2"/>
                </a:solidFill>
                <a:latin typeface="Lora"/>
                <a:ea typeface="Lora"/>
                <a:cs typeface="Lora"/>
                <a:sym typeface="Lora"/>
              </a:rPr>
              <a:t> For chronic disease patients such as our target segments who have multiple comorbidities, the disconnect between prevention to diagnosis, treatment, management, end-of-life planning and palliative care </a:t>
            </a:r>
            <a:r>
              <a:rPr b="1" lang="en" sz="1200">
                <a:solidFill>
                  <a:schemeClr val="dk2"/>
                </a:solidFill>
                <a:latin typeface="Lora"/>
                <a:ea typeface="Lora"/>
                <a:cs typeface="Lora"/>
                <a:sym typeface="Lora"/>
              </a:rPr>
              <a:t>creates leakage in care continuity. </a:t>
            </a:r>
            <a:endParaRPr b="1" sz="1200">
              <a:solidFill>
                <a:schemeClr val="dk2"/>
              </a:solidFill>
              <a:latin typeface="Lora"/>
              <a:ea typeface="Lora"/>
              <a:cs typeface="Lora"/>
              <a:sym typeface="Lora"/>
            </a:endParaRPr>
          </a:p>
        </p:txBody>
      </p:sp>
      <p:sp>
        <p:nvSpPr>
          <p:cNvPr id="233" name="Google Shape;233;p26"/>
          <p:cNvSpPr txBox="1"/>
          <p:nvPr/>
        </p:nvSpPr>
        <p:spPr>
          <a:xfrm>
            <a:off x="1791300" y="3342750"/>
            <a:ext cx="5561400" cy="10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2"/>
                </a:solidFill>
                <a:latin typeface="Lora"/>
                <a:ea typeface="Lora"/>
                <a:cs typeface="Lora"/>
                <a:sym typeface="Lora"/>
              </a:rPr>
              <a:t>This affects the accessibility and cost of medicines</a:t>
            </a:r>
            <a:r>
              <a:rPr lang="en" sz="1200">
                <a:solidFill>
                  <a:schemeClr val="dk2"/>
                </a:solidFill>
                <a:latin typeface="Lora"/>
                <a:ea typeface="Lora"/>
                <a:cs typeface="Lora"/>
                <a:sym typeface="Lora"/>
              </a:rPr>
              <a:t>. Especially for the at-risk low income segment, the lack of integration increases not only medical costs but also opportunity cost and activation costs in pursuing proper care.</a:t>
            </a:r>
            <a:endParaRPr b="1" sz="1200">
              <a:solidFill>
                <a:schemeClr val="dk2"/>
              </a:solidFill>
              <a:latin typeface="Lora"/>
              <a:ea typeface="Lora"/>
              <a:cs typeface="Lora"/>
              <a:sym typeface="Lora"/>
            </a:endParaRPr>
          </a:p>
        </p:txBody>
      </p:sp>
      <p:pic>
        <p:nvPicPr>
          <p:cNvPr id="234" name="Google Shape;234;p26"/>
          <p:cNvPicPr preferRelativeResize="0"/>
          <p:nvPr/>
        </p:nvPicPr>
        <p:blipFill>
          <a:blip r:embed="rId5">
            <a:alphaModFix/>
          </a:blip>
          <a:stretch>
            <a:fillRect/>
          </a:stretch>
        </p:blipFill>
        <p:spPr>
          <a:xfrm>
            <a:off x="4200525" y="2599800"/>
            <a:ext cx="742950" cy="7429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27"/>
          <p:cNvSpPr/>
          <p:nvPr/>
        </p:nvSpPr>
        <p:spPr>
          <a:xfrm>
            <a:off x="482700" y="437823"/>
            <a:ext cx="8178600" cy="421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40" name="Google Shape;240;p27"/>
          <p:cNvSpPr txBox="1"/>
          <p:nvPr>
            <p:ph type="title"/>
          </p:nvPr>
        </p:nvSpPr>
        <p:spPr>
          <a:xfrm>
            <a:off x="753350" y="618225"/>
            <a:ext cx="6736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B0F00"/>
                </a:solidFill>
                <a:latin typeface="Tajawal Black"/>
                <a:ea typeface="Tajawal Black"/>
                <a:cs typeface="Tajawal Black"/>
                <a:sym typeface="Tajawal Black"/>
              </a:rPr>
              <a:t>REFERENCES</a:t>
            </a:r>
            <a:endParaRPr>
              <a:solidFill>
                <a:srgbClr val="5B0F00"/>
              </a:solidFill>
              <a:latin typeface="Tajawal Black"/>
              <a:ea typeface="Tajawal Black"/>
              <a:cs typeface="Tajawal Black"/>
              <a:sym typeface="Tajawal Black"/>
            </a:endParaRPr>
          </a:p>
        </p:txBody>
      </p:sp>
      <p:pic>
        <p:nvPicPr>
          <p:cNvPr id="241" name="Google Shape;241;p27"/>
          <p:cNvPicPr preferRelativeResize="0"/>
          <p:nvPr/>
        </p:nvPicPr>
        <p:blipFill>
          <a:blip r:embed="rId3">
            <a:alphaModFix amt="61000"/>
          </a:blip>
          <a:stretch>
            <a:fillRect/>
          </a:stretch>
        </p:blipFill>
        <p:spPr>
          <a:xfrm>
            <a:off x="7618050" y="4805850"/>
            <a:ext cx="213851" cy="213851"/>
          </a:xfrm>
          <a:prstGeom prst="rect">
            <a:avLst/>
          </a:prstGeom>
          <a:noFill/>
          <a:ln>
            <a:noFill/>
          </a:ln>
        </p:spPr>
      </p:pic>
      <p:sp>
        <p:nvSpPr>
          <p:cNvPr id="242" name="Google Shape;242;p27"/>
          <p:cNvSpPr txBox="1"/>
          <p:nvPr/>
        </p:nvSpPr>
        <p:spPr>
          <a:xfrm>
            <a:off x="7793665" y="4772523"/>
            <a:ext cx="1426200" cy="2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CCCCCC"/>
                </a:solidFill>
                <a:latin typeface="Montserrat Black"/>
                <a:ea typeface="Montserrat Black"/>
                <a:cs typeface="Montserrat Black"/>
                <a:sym typeface="Montserrat Black"/>
              </a:rPr>
              <a:t>THE DATAVADERS</a:t>
            </a:r>
            <a:endParaRPr sz="900">
              <a:solidFill>
                <a:srgbClr val="CCCCCC"/>
              </a:solidFill>
              <a:latin typeface="Montserrat Black"/>
              <a:ea typeface="Montserrat Black"/>
              <a:cs typeface="Montserrat Black"/>
              <a:sym typeface="Montserrat Black"/>
            </a:endParaRPr>
          </a:p>
        </p:txBody>
      </p:sp>
      <p:sp>
        <p:nvSpPr>
          <p:cNvPr id="243" name="Google Shape;243;p27"/>
          <p:cNvSpPr txBox="1"/>
          <p:nvPr>
            <p:ph idx="4294967295" type="body"/>
          </p:nvPr>
        </p:nvSpPr>
        <p:spPr>
          <a:xfrm>
            <a:off x="829300" y="1284975"/>
            <a:ext cx="7343100" cy="3093300"/>
          </a:xfrm>
          <a:prstGeom prst="rect">
            <a:avLst/>
          </a:prstGeom>
          <a:noFill/>
        </p:spPr>
        <p:txBody>
          <a:bodyPr anchorCtr="0" anchor="t" bIns="91425" lIns="91425" spcFirstLastPara="1" rIns="91425" wrap="square" tIns="91425">
            <a:noAutofit/>
          </a:bodyPr>
          <a:lstStyle/>
          <a:p>
            <a:pPr indent="-285750" lvl="0" marL="457200" rtl="0" algn="l">
              <a:lnSpc>
                <a:spcPct val="115000"/>
              </a:lnSpc>
              <a:spcBef>
                <a:spcPts val="0"/>
              </a:spcBef>
              <a:spcAft>
                <a:spcPts val="0"/>
              </a:spcAft>
              <a:buSzPts val="900"/>
              <a:buFont typeface="Lora"/>
              <a:buChar char="●"/>
            </a:pPr>
            <a:r>
              <a:rPr lang="en" sz="900">
                <a:latin typeface="Lora"/>
                <a:ea typeface="Lora"/>
                <a:cs typeface="Lora"/>
                <a:sym typeface="Lora"/>
              </a:rPr>
              <a:t>Heart and Stroke Foundation. (2017). 2016 Report on the health of Canadians. Retrieved from https://www.heartandstroke.ca/-/media/pdf-files/canada/2017-heart-month/heartandstroke-reportonhealth-2016.ashx?rev=87b86c6911fa441ca3f9bf4de5a02d32&amp;hash=C02C6DD049276D732A5204DA14E5FE46</a:t>
            </a:r>
            <a:endParaRPr sz="900">
              <a:solidFill>
                <a:srgbClr val="434343"/>
              </a:solidFill>
              <a:latin typeface="Lora"/>
              <a:ea typeface="Lora"/>
              <a:cs typeface="Lora"/>
              <a:sym typeface="Lora"/>
            </a:endParaRPr>
          </a:p>
          <a:p>
            <a:pPr indent="-285750" lvl="0" marL="457200" rtl="0" algn="l">
              <a:lnSpc>
                <a:spcPct val="115000"/>
              </a:lnSpc>
              <a:spcBef>
                <a:spcPts val="0"/>
              </a:spcBef>
              <a:spcAft>
                <a:spcPts val="0"/>
              </a:spcAft>
              <a:buClr>
                <a:srgbClr val="434343"/>
              </a:buClr>
              <a:buSzPts val="900"/>
              <a:buFont typeface="Lora"/>
              <a:buChar char="●"/>
            </a:pPr>
            <a:r>
              <a:rPr lang="en" sz="900">
                <a:solidFill>
                  <a:srgbClr val="434343"/>
                </a:solidFill>
                <a:latin typeface="Lora"/>
                <a:ea typeface="Lora"/>
                <a:cs typeface="Lora"/>
                <a:sym typeface="Lora"/>
              </a:rPr>
              <a:t>Health Reports: Blood pressure, hypertension and leading risk factors. (2019, February 20). Retrieved from https://www150.statcan.gc.ca/n1/daily-quotidien/190220/dq190220a-eng.htm</a:t>
            </a:r>
            <a:endParaRPr sz="900">
              <a:solidFill>
                <a:srgbClr val="434343"/>
              </a:solidFill>
              <a:latin typeface="Lora"/>
              <a:ea typeface="Lora"/>
              <a:cs typeface="Lora"/>
              <a:sym typeface="Lora"/>
            </a:endParaRPr>
          </a:p>
          <a:p>
            <a:pPr indent="-285750" lvl="0" marL="457200" rtl="0" algn="l">
              <a:lnSpc>
                <a:spcPct val="115000"/>
              </a:lnSpc>
              <a:spcBef>
                <a:spcPts val="0"/>
              </a:spcBef>
              <a:spcAft>
                <a:spcPts val="0"/>
              </a:spcAft>
              <a:buClr>
                <a:srgbClr val="434343"/>
              </a:buClr>
              <a:buSzPts val="900"/>
              <a:buFont typeface="Lora"/>
              <a:buChar char="●"/>
            </a:pPr>
            <a:r>
              <a:rPr lang="en" sz="900">
                <a:solidFill>
                  <a:srgbClr val="434343"/>
                </a:solidFill>
                <a:latin typeface="Lora"/>
                <a:ea typeface="Lora"/>
                <a:cs typeface="Lora"/>
                <a:sym typeface="Lora"/>
              </a:rPr>
              <a:t>Petrie, J. R., Guzik, T. J., &amp; Touyz, R. M. (2018). Diabetes, hypertension, and cardiovascular disease: Clinical insights and vascular mechanisms. </a:t>
            </a:r>
            <a:r>
              <a:rPr i="1" lang="en" sz="900">
                <a:solidFill>
                  <a:srgbClr val="434343"/>
                </a:solidFill>
                <a:latin typeface="Lora"/>
                <a:ea typeface="Lora"/>
                <a:cs typeface="Lora"/>
                <a:sym typeface="Lora"/>
              </a:rPr>
              <a:t>Canadian Journal of Cardiology</a:t>
            </a:r>
            <a:r>
              <a:rPr lang="en" sz="900">
                <a:solidFill>
                  <a:srgbClr val="434343"/>
                </a:solidFill>
                <a:latin typeface="Lora"/>
                <a:ea typeface="Lora"/>
                <a:cs typeface="Lora"/>
                <a:sym typeface="Lora"/>
              </a:rPr>
              <a:t>, 34(5), 575-584. doi:10.1016/j.cjca.2017.12.005</a:t>
            </a:r>
            <a:endParaRPr sz="900">
              <a:solidFill>
                <a:srgbClr val="434343"/>
              </a:solidFill>
              <a:latin typeface="Lora"/>
              <a:ea typeface="Lora"/>
              <a:cs typeface="Lora"/>
              <a:sym typeface="Lora"/>
            </a:endParaRPr>
          </a:p>
          <a:p>
            <a:pPr indent="-285750" lvl="0" marL="457200" rtl="0" algn="l">
              <a:lnSpc>
                <a:spcPct val="115000"/>
              </a:lnSpc>
              <a:spcBef>
                <a:spcPts val="0"/>
              </a:spcBef>
              <a:spcAft>
                <a:spcPts val="0"/>
              </a:spcAft>
              <a:buClr>
                <a:srgbClr val="434343"/>
              </a:buClr>
              <a:buSzPts val="900"/>
              <a:buFont typeface="Lora"/>
              <a:buChar char="●"/>
            </a:pPr>
            <a:r>
              <a:rPr lang="en" sz="900">
                <a:solidFill>
                  <a:srgbClr val="434343"/>
                </a:solidFill>
                <a:latin typeface="Lora"/>
                <a:ea typeface="Lora"/>
                <a:cs typeface="Lora"/>
                <a:sym typeface="Lora"/>
              </a:rPr>
              <a:t>Public Health Agency of Canada. (2017, November 14). Diabetes in Canada. Retrieved from https://www.canada.ca/en/public-health/services/publications/diseases-conditions/diabetes-canada-highlights-chronic-disease-surveillance-system.html</a:t>
            </a:r>
            <a:endParaRPr sz="900">
              <a:solidFill>
                <a:srgbClr val="434343"/>
              </a:solidFill>
              <a:latin typeface="Lora"/>
              <a:ea typeface="Lora"/>
              <a:cs typeface="Lora"/>
              <a:sym typeface="Lora"/>
            </a:endParaRPr>
          </a:p>
          <a:p>
            <a:pPr indent="-285750" lvl="0" marL="457200" rtl="0" algn="l">
              <a:lnSpc>
                <a:spcPct val="115000"/>
              </a:lnSpc>
              <a:spcBef>
                <a:spcPts val="0"/>
              </a:spcBef>
              <a:spcAft>
                <a:spcPts val="0"/>
              </a:spcAft>
              <a:buClr>
                <a:srgbClr val="434343"/>
              </a:buClr>
              <a:buSzPts val="900"/>
              <a:buFont typeface="Lora"/>
              <a:buChar char="●"/>
            </a:pPr>
            <a:r>
              <a:rPr lang="en" sz="900">
                <a:solidFill>
                  <a:srgbClr val="434343"/>
                </a:solidFill>
                <a:latin typeface="Lora"/>
                <a:ea typeface="Lora"/>
                <a:cs typeface="Lora"/>
                <a:sym typeface="Lora"/>
              </a:rPr>
              <a:t>Schett, G., Kleyer, A., Perricone, C., Sahinbegovic, E., Iagnocco, A., Zwerina, J., … Kiechl, S. (2012). Diabetes is an independent predictor for severe osteoarthritis: Results from a longitudinal cohort study. </a:t>
            </a:r>
            <a:r>
              <a:rPr i="1" lang="en" sz="900">
                <a:solidFill>
                  <a:srgbClr val="434343"/>
                </a:solidFill>
                <a:latin typeface="Lora"/>
                <a:ea typeface="Lora"/>
                <a:cs typeface="Lora"/>
                <a:sym typeface="Lora"/>
              </a:rPr>
              <a:t>Diabetes Care</a:t>
            </a:r>
            <a:r>
              <a:rPr lang="en" sz="900">
                <a:solidFill>
                  <a:srgbClr val="434343"/>
                </a:solidFill>
                <a:latin typeface="Lora"/>
                <a:ea typeface="Lora"/>
                <a:cs typeface="Lora"/>
                <a:sym typeface="Lora"/>
              </a:rPr>
              <a:t>, </a:t>
            </a:r>
            <a:r>
              <a:rPr i="1" lang="en" sz="900">
                <a:solidFill>
                  <a:srgbClr val="434343"/>
                </a:solidFill>
                <a:latin typeface="Lora"/>
                <a:ea typeface="Lora"/>
                <a:cs typeface="Lora"/>
                <a:sym typeface="Lora"/>
              </a:rPr>
              <a:t>36</a:t>
            </a:r>
            <a:r>
              <a:rPr lang="en" sz="900">
                <a:solidFill>
                  <a:srgbClr val="434343"/>
                </a:solidFill>
                <a:latin typeface="Lora"/>
                <a:ea typeface="Lora"/>
                <a:cs typeface="Lora"/>
                <a:sym typeface="Lora"/>
              </a:rPr>
              <a:t>(2), 403-409. doi:10.2337/dc12-0924</a:t>
            </a:r>
            <a:endParaRPr sz="900">
              <a:solidFill>
                <a:srgbClr val="434343"/>
              </a:solidFill>
              <a:latin typeface="Lora"/>
              <a:ea typeface="Lora"/>
              <a:cs typeface="Lora"/>
              <a:sym typeface="Lora"/>
            </a:endParaRPr>
          </a:p>
          <a:p>
            <a:pPr indent="-285750" lvl="0" marL="457200" rtl="0" algn="l">
              <a:lnSpc>
                <a:spcPct val="115000"/>
              </a:lnSpc>
              <a:spcBef>
                <a:spcPts val="0"/>
              </a:spcBef>
              <a:spcAft>
                <a:spcPts val="0"/>
              </a:spcAft>
              <a:buClr>
                <a:srgbClr val="434343"/>
              </a:buClr>
              <a:buSzPts val="900"/>
              <a:buFont typeface="Lora"/>
              <a:buChar char="●"/>
            </a:pPr>
            <a:r>
              <a:rPr lang="en" sz="900">
                <a:solidFill>
                  <a:srgbClr val="434343"/>
                </a:solidFill>
                <a:latin typeface="Lora"/>
                <a:ea typeface="Lora"/>
                <a:cs typeface="Lora"/>
                <a:sym typeface="Lora"/>
              </a:rPr>
              <a:t>Williamson, Deanna L. et al. "Low-Income Canadians’ Experiences With Health-Related Services: Implications For Health Care Reform". Health Policy, vol 76, no. 1, 2006, pp. 106-121. Elsevier BV, doi:10.1016/j.healthpol.2005.05.005.</a:t>
            </a:r>
            <a:endParaRPr sz="900">
              <a:solidFill>
                <a:srgbClr val="434343"/>
              </a:solidFill>
              <a:latin typeface="Lora"/>
              <a:ea typeface="Lora"/>
              <a:cs typeface="Lora"/>
              <a:sym typeface="Lora"/>
            </a:endParaRPr>
          </a:p>
          <a:p>
            <a:pPr indent="-285750" lvl="0" marL="457200" rtl="0" algn="l">
              <a:spcBef>
                <a:spcPts val="0"/>
              </a:spcBef>
              <a:spcAft>
                <a:spcPts val="1600"/>
              </a:spcAft>
              <a:buSzPts val="900"/>
              <a:buFont typeface="Lora"/>
              <a:buChar char="●"/>
            </a:pPr>
            <a:r>
              <a:rPr lang="en" sz="900">
                <a:latin typeface="Lora"/>
                <a:ea typeface="Lora"/>
                <a:cs typeface="Lora"/>
                <a:sym typeface="Lora"/>
              </a:rPr>
              <a:t>"2018 Heart Report News Release". Heart And Stroke Foundation Of Canada, 2019, </a:t>
            </a:r>
            <a:r>
              <a:rPr lang="en" sz="900" u="sng">
                <a:solidFill>
                  <a:schemeClr val="hlink"/>
                </a:solidFill>
                <a:latin typeface="Lora"/>
                <a:ea typeface="Lora"/>
                <a:cs typeface="Lora"/>
                <a:sym typeface="Lora"/>
                <a:hlinkClick r:id="rId4"/>
              </a:rPr>
              <a:t>https://www.heartandstroke.ca/what-we-do/media-centre/news-releases/2018-heart-report-news-release</a:t>
            </a:r>
            <a:r>
              <a:rPr lang="en" sz="900">
                <a:latin typeface="Lora"/>
                <a:ea typeface="Lora"/>
                <a:cs typeface="Lora"/>
                <a:sym typeface="Lora"/>
              </a:rPr>
              <a:t>.</a:t>
            </a:r>
            <a:endParaRPr sz="900">
              <a:latin typeface="Lora"/>
              <a:ea typeface="Lora"/>
              <a:cs typeface="Lora"/>
              <a:sym typeface="Lor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66" name="Shape 66"/>
        <p:cNvGrpSpPr/>
        <p:nvPr/>
      </p:nvGrpSpPr>
      <p:grpSpPr>
        <a:xfrm>
          <a:off x="0" y="0"/>
          <a:ext cx="0" cy="0"/>
          <a:chOff x="0" y="0"/>
          <a:chExt cx="0" cy="0"/>
        </a:xfrm>
      </p:grpSpPr>
      <p:sp>
        <p:nvSpPr>
          <p:cNvPr id="67" name="Google Shape;67;p14"/>
          <p:cNvSpPr/>
          <p:nvPr/>
        </p:nvSpPr>
        <p:spPr>
          <a:xfrm>
            <a:off x="482700" y="437823"/>
            <a:ext cx="8178600" cy="421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4"/>
          <p:cNvSpPr txBox="1"/>
          <p:nvPr/>
        </p:nvSpPr>
        <p:spPr>
          <a:xfrm>
            <a:off x="2548500" y="3795900"/>
            <a:ext cx="4047000" cy="1002600"/>
          </a:xfrm>
          <a:prstGeom prst="rect">
            <a:avLst/>
          </a:prstGeom>
          <a:solidFill>
            <a:srgbClr val="990000"/>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EA9999"/>
                </a:solidFill>
                <a:latin typeface="Tajawal Black"/>
                <a:ea typeface="Tajawal Black"/>
                <a:cs typeface="Tajawal Black"/>
                <a:sym typeface="Tajawal Black"/>
              </a:rPr>
              <a:t>The growing concern: </a:t>
            </a:r>
            <a:endParaRPr>
              <a:solidFill>
                <a:srgbClr val="EA9999"/>
              </a:solidFill>
              <a:latin typeface="Tajawal Black"/>
              <a:ea typeface="Tajawal Black"/>
              <a:cs typeface="Tajawal Black"/>
              <a:sym typeface="Tajawal Black"/>
            </a:endParaRPr>
          </a:p>
          <a:p>
            <a:pPr indent="0" lvl="0" marL="0" rtl="0" algn="ctr">
              <a:spcBef>
                <a:spcPts val="0"/>
              </a:spcBef>
              <a:spcAft>
                <a:spcPts val="0"/>
              </a:spcAft>
              <a:buNone/>
            </a:pPr>
            <a:r>
              <a:rPr lang="en" sz="1800">
                <a:solidFill>
                  <a:srgbClr val="FFFFFF"/>
                </a:solidFill>
                <a:latin typeface="Tajawal Black"/>
                <a:ea typeface="Tajawal Black"/>
                <a:cs typeface="Tajawal Black"/>
                <a:sym typeface="Tajawal Black"/>
              </a:rPr>
              <a:t>Osteoarthritis increases risk of developing cardiovascular diseases. </a:t>
            </a:r>
            <a:endParaRPr sz="1800">
              <a:solidFill>
                <a:srgbClr val="FFFFFF"/>
              </a:solidFill>
              <a:latin typeface="Tajawal Black"/>
              <a:ea typeface="Tajawal Black"/>
              <a:cs typeface="Tajawal Black"/>
              <a:sym typeface="Tajawal Black"/>
            </a:endParaRPr>
          </a:p>
        </p:txBody>
      </p:sp>
      <p:sp>
        <p:nvSpPr>
          <p:cNvPr id="69" name="Google Shape;69;p14"/>
          <p:cNvSpPr txBox="1"/>
          <p:nvPr>
            <p:ph type="title"/>
          </p:nvPr>
        </p:nvSpPr>
        <p:spPr>
          <a:xfrm>
            <a:off x="672725" y="1667025"/>
            <a:ext cx="3693600" cy="820200"/>
          </a:xfrm>
          <a:prstGeom prst="rect">
            <a:avLst/>
          </a:prstGeom>
        </p:spPr>
        <p:txBody>
          <a:bodyPr anchorCtr="0" anchor="t" bIns="91425" lIns="91425" spcFirstLastPara="1" rIns="91425" wrap="square" tIns="91425">
            <a:noAutofit/>
          </a:bodyPr>
          <a:lstStyle/>
          <a:p>
            <a:pPr indent="0" lvl="0" marL="0" rtl="0" algn="ctr">
              <a:lnSpc>
                <a:spcPct val="80000"/>
              </a:lnSpc>
              <a:spcBef>
                <a:spcPts val="0"/>
              </a:spcBef>
              <a:spcAft>
                <a:spcPts val="0"/>
              </a:spcAft>
              <a:buNone/>
            </a:pPr>
            <a:r>
              <a:rPr lang="en" sz="2200">
                <a:solidFill>
                  <a:srgbClr val="5B0F00"/>
                </a:solidFill>
                <a:latin typeface="Tajawal Black"/>
                <a:ea typeface="Tajawal Black"/>
                <a:cs typeface="Tajawal Black"/>
                <a:sym typeface="Tajawal Black"/>
              </a:rPr>
              <a:t>CARDIOVASCULAR DISEASES </a:t>
            </a:r>
            <a:endParaRPr sz="2200">
              <a:solidFill>
                <a:srgbClr val="5B0F00"/>
              </a:solidFill>
              <a:latin typeface="Tajawal Black"/>
              <a:ea typeface="Tajawal Black"/>
              <a:cs typeface="Tajawal Black"/>
              <a:sym typeface="Tajawal Black"/>
            </a:endParaRPr>
          </a:p>
          <a:p>
            <a:pPr indent="0" lvl="0" marL="0" rtl="0" algn="ctr">
              <a:lnSpc>
                <a:spcPct val="80000"/>
              </a:lnSpc>
              <a:spcBef>
                <a:spcPts val="0"/>
              </a:spcBef>
              <a:spcAft>
                <a:spcPts val="0"/>
              </a:spcAft>
              <a:buNone/>
            </a:pPr>
            <a:r>
              <a:rPr lang="en" sz="2200">
                <a:solidFill>
                  <a:srgbClr val="5B0F00"/>
                </a:solidFill>
                <a:latin typeface="Tajawal Black"/>
                <a:ea typeface="Tajawal Black"/>
                <a:cs typeface="Tajawal Black"/>
                <a:sym typeface="Tajawal Black"/>
              </a:rPr>
              <a:t>IN CANADA</a:t>
            </a:r>
            <a:endParaRPr sz="2200">
              <a:solidFill>
                <a:srgbClr val="5B0F00"/>
              </a:solidFill>
              <a:latin typeface="Tajawal Black"/>
              <a:ea typeface="Tajawal Black"/>
              <a:cs typeface="Tajawal Black"/>
              <a:sym typeface="Tajawal Black"/>
            </a:endParaRPr>
          </a:p>
        </p:txBody>
      </p:sp>
      <p:sp>
        <p:nvSpPr>
          <p:cNvPr id="70" name="Google Shape;70;p14"/>
          <p:cNvSpPr txBox="1"/>
          <p:nvPr/>
        </p:nvSpPr>
        <p:spPr>
          <a:xfrm>
            <a:off x="707375" y="2344350"/>
            <a:ext cx="3693600" cy="131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Lora"/>
                <a:ea typeface="Lora"/>
                <a:cs typeface="Lora"/>
                <a:sym typeface="Lora"/>
              </a:rPr>
              <a:t>2.4 Million Canadians are affected by heart diseases.</a:t>
            </a:r>
            <a:endParaRPr sz="1200">
              <a:solidFill>
                <a:schemeClr val="dk2"/>
              </a:solidFill>
              <a:latin typeface="Lora"/>
              <a:ea typeface="Lora"/>
              <a:cs typeface="Lora"/>
              <a:sym typeface="Lora"/>
            </a:endParaRPr>
          </a:p>
          <a:p>
            <a:pPr indent="0" lvl="0" marL="0" rtl="0" algn="ctr">
              <a:spcBef>
                <a:spcPts val="0"/>
              </a:spcBef>
              <a:spcAft>
                <a:spcPts val="0"/>
              </a:spcAft>
              <a:buNone/>
            </a:pPr>
            <a:r>
              <a:t/>
            </a:r>
            <a:endParaRPr sz="1200">
              <a:solidFill>
                <a:schemeClr val="dk2"/>
              </a:solidFill>
              <a:latin typeface="Lora"/>
              <a:ea typeface="Lora"/>
              <a:cs typeface="Lora"/>
              <a:sym typeface="Lora"/>
            </a:endParaRPr>
          </a:p>
          <a:p>
            <a:pPr indent="0" lvl="0" marL="0" rtl="0" algn="ctr">
              <a:spcBef>
                <a:spcPts val="0"/>
              </a:spcBef>
              <a:spcAft>
                <a:spcPts val="0"/>
              </a:spcAft>
              <a:buNone/>
            </a:pPr>
            <a:r>
              <a:rPr lang="en" sz="1200">
                <a:solidFill>
                  <a:schemeClr val="dk2"/>
                </a:solidFill>
                <a:latin typeface="Lora"/>
                <a:ea typeface="Lora"/>
                <a:cs typeface="Lora"/>
                <a:sym typeface="Lora"/>
              </a:rPr>
              <a:t>The older population is more likely to be affected by Cardiovascular Diseases.</a:t>
            </a:r>
            <a:endParaRPr sz="1200">
              <a:solidFill>
                <a:schemeClr val="dk2"/>
              </a:solidFill>
              <a:latin typeface="Lora"/>
              <a:ea typeface="Lora"/>
              <a:cs typeface="Lora"/>
              <a:sym typeface="Lora"/>
            </a:endParaRPr>
          </a:p>
          <a:p>
            <a:pPr indent="0" lvl="0" marL="0" rtl="0" algn="ctr">
              <a:spcBef>
                <a:spcPts val="0"/>
              </a:spcBef>
              <a:spcAft>
                <a:spcPts val="0"/>
              </a:spcAft>
              <a:buNone/>
            </a:pPr>
            <a:r>
              <a:t/>
            </a:r>
            <a:endParaRPr sz="1200">
              <a:solidFill>
                <a:schemeClr val="dk2"/>
              </a:solidFill>
              <a:latin typeface="Lora"/>
              <a:ea typeface="Lora"/>
              <a:cs typeface="Lora"/>
              <a:sym typeface="Lora"/>
            </a:endParaRPr>
          </a:p>
          <a:p>
            <a:pPr indent="0" lvl="0" marL="0" rtl="0" algn="ctr">
              <a:spcBef>
                <a:spcPts val="0"/>
              </a:spcBef>
              <a:spcAft>
                <a:spcPts val="0"/>
              </a:spcAft>
              <a:buNone/>
            </a:pPr>
            <a:r>
              <a:t/>
            </a:r>
            <a:endParaRPr sz="1200">
              <a:solidFill>
                <a:schemeClr val="dk2"/>
              </a:solidFill>
              <a:latin typeface="Lora"/>
              <a:ea typeface="Lora"/>
              <a:cs typeface="Lora"/>
              <a:sym typeface="Lora"/>
            </a:endParaRPr>
          </a:p>
        </p:txBody>
      </p:sp>
      <p:cxnSp>
        <p:nvCxnSpPr>
          <p:cNvPr id="71" name="Google Shape;71;p14"/>
          <p:cNvCxnSpPr/>
          <p:nvPr/>
        </p:nvCxnSpPr>
        <p:spPr>
          <a:xfrm>
            <a:off x="4559925" y="888100"/>
            <a:ext cx="0" cy="2590800"/>
          </a:xfrm>
          <a:prstGeom prst="straightConnector1">
            <a:avLst/>
          </a:prstGeom>
          <a:noFill/>
          <a:ln cap="flat" cmpd="sng" w="19050">
            <a:solidFill>
              <a:srgbClr val="5B0F00"/>
            </a:solidFill>
            <a:prstDash val="solid"/>
            <a:round/>
            <a:headEnd len="med" w="med" type="none"/>
            <a:tailEnd len="med" w="med" type="none"/>
          </a:ln>
        </p:spPr>
      </p:cxnSp>
      <p:sp>
        <p:nvSpPr>
          <p:cNvPr id="72" name="Google Shape;72;p14"/>
          <p:cNvSpPr txBox="1"/>
          <p:nvPr>
            <p:ph type="title"/>
          </p:nvPr>
        </p:nvSpPr>
        <p:spPr>
          <a:xfrm>
            <a:off x="4804225" y="1667025"/>
            <a:ext cx="3693600" cy="820200"/>
          </a:xfrm>
          <a:prstGeom prst="rect">
            <a:avLst/>
          </a:prstGeom>
        </p:spPr>
        <p:txBody>
          <a:bodyPr anchorCtr="0" anchor="t" bIns="91425" lIns="91425" spcFirstLastPara="1" rIns="91425" wrap="square" tIns="91425">
            <a:noAutofit/>
          </a:bodyPr>
          <a:lstStyle/>
          <a:p>
            <a:pPr indent="0" lvl="0" marL="0" rtl="0" algn="ctr">
              <a:lnSpc>
                <a:spcPct val="80000"/>
              </a:lnSpc>
              <a:spcBef>
                <a:spcPts val="0"/>
              </a:spcBef>
              <a:spcAft>
                <a:spcPts val="0"/>
              </a:spcAft>
              <a:buNone/>
            </a:pPr>
            <a:r>
              <a:rPr lang="en" sz="2200">
                <a:solidFill>
                  <a:srgbClr val="5B0F00"/>
                </a:solidFill>
                <a:latin typeface="Tajawal Black"/>
                <a:ea typeface="Tajawal Black"/>
                <a:cs typeface="Tajawal Black"/>
                <a:sym typeface="Tajawal Black"/>
              </a:rPr>
              <a:t>OSTEOARTHRITIS</a:t>
            </a:r>
            <a:endParaRPr sz="2200">
              <a:solidFill>
                <a:srgbClr val="5B0F00"/>
              </a:solidFill>
              <a:latin typeface="Tajawal Black"/>
              <a:ea typeface="Tajawal Black"/>
              <a:cs typeface="Tajawal Black"/>
              <a:sym typeface="Tajawal Black"/>
            </a:endParaRPr>
          </a:p>
          <a:p>
            <a:pPr indent="0" lvl="0" marL="0" rtl="0" algn="ctr">
              <a:lnSpc>
                <a:spcPct val="80000"/>
              </a:lnSpc>
              <a:spcBef>
                <a:spcPts val="0"/>
              </a:spcBef>
              <a:spcAft>
                <a:spcPts val="0"/>
              </a:spcAft>
              <a:buNone/>
            </a:pPr>
            <a:r>
              <a:rPr lang="en" sz="2200">
                <a:solidFill>
                  <a:srgbClr val="5B0F00"/>
                </a:solidFill>
                <a:latin typeface="Tajawal Black"/>
                <a:ea typeface="Tajawal Black"/>
                <a:cs typeface="Tajawal Black"/>
                <a:sym typeface="Tajawal Black"/>
              </a:rPr>
              <a:t>IN CANADA</a:t>
            </a:r>
            <a:endParaRPr sz="2200">
              <a:solidFill>
                <a:srgbClr val="5B0F00"/>
              </a:solidFill>
              <a:latin typeface="Tajawal Black"/>
              <a:ea typeface="Tajawal Black"/>
              <a:cs typeface="Tajawal Black"/>
              <a:sym typeface="Tajawal Black"/>
            </a:endParaRPr>
          </a:p>
        </p:txBody>
      </p:sp>
      <p:sp>
        <p:nvSpPr>
          <p:cNvPr id="73" name="Google Shape;73;p14"/>
          <p:cNvSpPr txBox="1"/>
          <p:nvPr/>
        </p:nvSpPr>
        <p:spPr>
          <a:xfrm>
            <a:off x="4804225" y="2344350"/>
            <a:ext cx="3693600" cy="1310100"/>
          </a:xfrm>
          <a:prstGeom prst="rect">
            <a:avLst/>
          </a:prstGeom>
          <a:noFill/>
          <a:ln>
            <a:noFill/>
          </a:ln>
        </p:spPr>
        <p:txBody>
          <a:bodyPr anchorCtr="0" anchor="t" bIns="91425" lIns="91425" spcFirstLastPara="1" rIns="91425" wrap="square" tIns="91425">
            <a:noAutofit/>
          </a:bodyPr>
          <a:lstStyle/>
          <a:p>
            <a:pPr indent="0" lvl="0" marL="0" rtl="0" algn="ctr">
              <a:lnSpc>
                <a:spcPct val="80000"/>
              </a:lnSpc>
              <a:spcBef>
                <a:spcPts val="0"/>
              </a:spcBef>
              <a:spcAft>
                <a:spcPts val="0"/>
              </a:spcAft>
              <a:buNone/>
            </a:pPr>
            <a:r>
              <a:rPr lang="en" sz="1200">
                <a:solidFill>
                  <a:schemeClr val="dk2"/>
                </a:solidFill>
                <a:latin typeface="Lora"/>
                <a:ea typeface="Lora"/>
                <a:cs typeface="Lora"/>
                <a:sym typeface="Lora"/>
              </a:rPr>
              <a:t>Osteoarthritis is the degeneration of the joint cartilage and the underlying bone. </a:t>
            </a:r>
            <a:endParaRPr sz="1200">
              <a:solidFill>
                <a:schemeClr val="dk2"/>
              </a:solidFill>
              <a:latin typeface="Lora"/>
              <a:ea typeface="Lora"/>
              <a:cs typeface="Lora"/>
              <a:sym typeface="Lora"/>
            </a:endParaRPr>
          </a:p>
          <a:p>
            <a:pPr indent="0" lvl="0" marL="0" rtl="0" algn="ctr">
              <a:spcBef>
                <a:spcPts val="1600"/>
              </a:spcBef>
              <a:spcAft>
                <a:spcPts val="0"/>
              </a:spcAft>
              <a:buClr>
                <a:schemeClr val="dk1"/>
              </a:buClr>
              <a:buSzPts val="1100"/>
              <a:buFont typeface="Arial"/>
              <a:buNone/>
            </a:pPr>
            <a:r>
              <a:rPr lang="en" sz="1200">
                <a:solidFill>
                  <a:schemeClr val="dk2"/>
                </a:solidFill>
                <a:latin typeface="Lora"/>
                <a:ea typeface="Lora"/>
                <a:cs typeface="Lora"/>
                <a:sym typeface="Lora"/>
              </a:rPr>
              <a:t>4.6 Million Canadians are affected by Osteoarthritis and the number is expected to rise in the future.</a:t>
            </a:r>
            <a:endParaRPr sz="1200">
              <a:solidFill>
                <a:schemeClr val="dk2"/>
              </a:solidFill>
              <a:latin typeface="Lora"/>
              <a:ea typeface="Lora"/>
              <a:cs typeface="Lora"/>
              <a:sym typeface="Lora"/>
            </a:endParaRPr>
          </a:p>
          <a:p>
            <a:pPr indent="0" lvl="0" marL="0" rtl="0" algn="ctr">
              <a:spcBef>
                <a:spcPts val="0"/>
              </a:spcBef>
              <a:spcAft>
                <a:spcPts val="0"/>
              </a:spcAft>
              <a:buNone/>
            </a:pPr>
            <a:r>
              <a:t/>
            </a:r>
            <a:endParaRPr sz="1200">
              <a:solidFill>
                <a:schemeClr val="dk2"/>
              </a:solidFill>
              <a:latin typeface="Lora"/>
              <a:ea typeface="Lora"/>
              <a:cs typeface="Lora"/>
              <a:sym typeface="Lora"/>
            </a:endParaRPr>
          </a:p>
          <a:p>
            <a:pPr indent="0" lvl="0" marL="0" rtl="0" algn="ctr">
              <a:spcBef>
                <a:spcPts val="0"/>
              </a:spcBef>
              <a:spcAft>
                <a:spcPts val="0"/>
              </a:spcAft>
              <a:buNone/>
            </a:pPr>
            <a:r>
              <a:t/>
            </a:r>
            <a:endParaRPr sz="1200">
              <a:solidFill>
                <a:schemeClr val="dk2"/>
              </a:solidFill>
              <a:latin typeface="Lora"/>
              <a:ea typeface="Lora"/>
              <a:cs typeface="Lora"/>
              <a:sym typeface="Lora"/>
            </a:endParaRPr>
          </a:p>
          <a:p>
            <a:pPr indent="0" lvl="0" marL="0" rtl="0" algn="ctr">
              <a:spcBef>
                <a:spcPts val="0"/>
              </a:spcBef>
              <a:spcAft>
                <a:spcPts val="0"/>
              </a:spcAft>
              <a:buNone/>
            </a:pPr>
            <a:r>
              <a:t/>
            </a:r>
            <a:endParaRPr sz="1200">
              <a:solidFill>
                <a:schemeClr val="dk2"/>
              </a:solidFill>
              <a:latin typeface="Lora"/>
              <a:ea typeface="Lora"/>
              <a:cs typeface="Lora"/>
              <a:sym typeface="Lora"/>
            </a:endParaRPr>
          </a:p>
        </p:txBody>
      </p:sp>
      <p:pic>
        <p:nvPicPr>
          <p:cNvPr id="74" name="Google Shape;74;p14"/>
          <p:cNvPicPr preferRelativeResize="0"/>
          <p:nvPr/>
        </p:nvPicPr>
        <p:blipFill>
          <a:blip r:embed="rId3">
            <a:alphaModFix amt="29000"/>
          </a:blip>
          <a:stretch>
            <a:fillRect/>
          </a:stretch>
        </p:blipFill>
        <p:spPr>
          <a:xfrm>
            <a:off x="7618050" y="4805850"/>
            <a:ext cx="213851" cy="213851"/>
          </a:xfrm>
          <a:prstGeom prst="rect">
            <a:avLst/>
          </a:prstGeom>
          <a:noFill/>
          <a:ln>
            <a:noFill/>
          </a:ln>
        </p:spPr>
      </p:pic>
      <p:sp>
        <p:nvSpPr>
          <p:cNvPr id="75" name="Google Shape;75;p14"/>
          <p:cNvSpPr txBox="1"/>
          <p:nvPr/>
        </p:nvSpPr>
        <p:spPr>
          <a:xfrm>
            <a:off x="7793665" y="4772523"/>
            <a:ext cx="1426200" cy="2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B7B7B7"/>
                </a:solidFill>
                <a:latin typeface="Montserrat Black"/>
                <a:ea typeface="Montserrat Black"/>
                <a:cs typeface="Montserrat Black"/>
                <a:sym typeface="Montserrat Black"/>
              </a:rPr>
              <a:t>THE DATAVADERS</a:t>
            </a:r>
            <a:endParaRPr sz="900">
              <a:solidFill>
                <a:srgbClr val="B7B7B7"/>
              </a:solidFill>
              <a:latin typeface="Montserrat Black"/>
              <a:ea typeface="Montserrat Black"/>
              <a:cs typeface="Montserrat Black"/>
              <a:sym typeface="Montserrat Black"/>
            </a:endParaRPr>
          </a:p>
        </p:txBody>
      </p:sp>
      <p:pic>
        <p:nvPicPr>
          <p:cNvPr id="76" name="Google Shape;76;p14"/>
          <p:cNvPicPr preferRelativeResize="0"/>
          <p:nvPr/>
        </p:nvPicPr>
        <p:blipFill>
          <a:blip r:embed="rId4">
            <a:alphaModFix/>
          </a:blip>
          <a:stretch>
            <a:fillRect/>
          </a:stretch>
        </p:blipFill>
        <p:spPr>
          <a:xfrm>
            <a:off x="6370048" y="971550"/>
            <a:ext cx="561949" cy="561975"/>
          </a:xfrm>
          <a:prstGeom prst="rect">
            <a:avLst/>
          </a:prstGeom>
          <a:noFill/>
          <a:ln>
            <a:noFill/>
          </a:ln>
        </p:spPr>
      </p:pic>
      <p:pic>
        <p:nvPicPr>
          <p:cNvPr id="77" name="Google Shape;77;p14"/>
          <p:cNvPicPr preferRelativeResize="0"/>
          <p:nvPr/>
        </p:nvPicPr>
        <p:blipFill>
          <a:blip r:embed="rId5">
            <a:alphaModFix/>
          </a:blip>
          <a:stretch>
            <a:fillRect/>
          </a:stretch>
        </p:blipFill>
        <p:spPr>
          <a:xfrm>
            <a:off x="2238550" y="971550"/>
            <a:ext cx="561949" cy="5619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Google Shape;82;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83" name="Google Shape;83;p15"/>
          <p:cNvPicPr preferRelativeResize="0"/>
          <p:nvPr/>
        </p:nvPicPr>
        <p:blipFill>
          <a:blip r:embed="rId3">
            <a:alphaModFix/>
          </a:blip>
          <a:stretch>
            <a:fillRect/>
          </a:stretch>
        </p:blipFill>
        <p:spPr>
          <a:xfrm>
            <a:off x="152400" y="0"/>
            <a:ext cx="8839199" cy="3046850"/>
          </a:xfrm>
          <a:prstGeom prst="rect">
            <a:avLst/>
          </a:prstGeom>
          <a:noFill/>
          <a:ln>
            <a:noFill/>
          </a:ln>
        </p:spPr>
      </p:pic>
      <p:pic>
        <p:nvPicPr>
          <p:cNvPr id="84" name="Google Shape;84;p15"/>
          <p:cNvPicPr preferRelativeResize="0"/>
          <p:nvPr/>
        </p:nvPicPr>
        <p:blipFill>
          <a:blip r:embed="rId4">
            <a:alphaModFix/>
          </a:blip>
          <a:stretch>
            <a:fillRect/>
          </a:stretch>
        </p:blipFill>
        <p:spPr>
          <a:xfrm>
            <a:off x="1134975" y="3014825"/>
            <a:ext cx="6874047" cy="21286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pic>
        <p:nvPicPr>
          <p:cNvPr id="89" name="Google Shape;89;p16"/>
          <p:cNvPicPr preferRelativeResize="0"/>
          <p:nvPr/>
        </p:nvPicPr>
        <p:blipFill>
          <a:blip r:embed="rId3">
            <a:alphaModFix/>
          </a:blip>
          <a:stretch>
            <a:fillRect/>
          </a:stretch>
        </p:blipFill>
        <p:spPr>
          <a:xfrm>
            <a:off x="0" y="0"/>
            <a:ext cx="9144001" cy="5143502"/>
          </a:xfrm>
          <a:prstGeom prst="rect">
            <a:avLst/>
          </a:prstGeom>
          <a:noFill/>
          <a:ln>
            <a:noFill/>
          </a:ln>
        </p:spPr>
      </p:pic>
      <p:sp>
        <p:nvSpPr>
          <p:cNvPr id="90" name="Google Shape;90;p16"/>
          <p:cNvSpPr/>
          <p:nvPr/>
        </p:nvSpPr>
        <p:spPr>
          <a:xfrm>
            <a:off x="0" y="0"/>
            <a:ext cx="9144000" cy="5143500"/>
          </a:xfrm>
          <a:prstGeom prst="rect">
            <a:avLst/>
          </a:prstGeom>
          <a:solidFill>
            <a:srgbClr val="990000">
              <a:alpha val="838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pic>
        <p:nvPicPr>
          <p:cNvPr id="91" name="Google Shape;91;p16"/>
          <p:cNvPicPr preferRelativeResize="0"/>
          <p:nvPr/>
        </p:nvPicPr>
        <p:blipFill>
          <a:blip r:embed="rId4">
            <a:alphaModFix amt="61000"/>
          </a:blip>
          <a:stretch>
            <a:fillRect/>
          </a:stretch>
        </p:blipFill>
        <p:spPr>
          <a:xfrm>
            <a:off x="7618050" y="4805850"/>
            <a:ext cx="213851" cy="213851"/>
          </a:xfrm>
          <a:prstGeom prst="rect">
            <a:avLst/>
          </a:prstGeom>
          <a:noFill/>
          <a:ln>
            <a:noFill/>
          </a:ln>
        </p:spPr>
      </p:pic>
      <p:sp>
        <p:nvSpPr>
          <p:cNvPr id="92" name="Google Shape;92;p16"/>
          <p:cNvSpPr txBox="1"/>
          <p:nvPr/>
        </p:nvSpPr>
        <p:spPr>
          <a:xfrm>
            <a:off x="7793665" y="4772523"/>
            <a:ext cx="1426200" cy="2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CCCCCC"/>
                </a:solidFill>
                <a:latin typeface="Montserrat Black"/>
                <a:ea typeface="Montserrat Black"/>
                <a:cs typeface="Montserrat Black"/>
                <a:sym typeface="Montserrat Black"/>
              </a:rPr>
              <a:t>THE DATAVADERS</a:t>
            </a:r>
            <a:endParaRPr sz="900">
              <a:solidFill>
                <a:srgbClr val="CCCCCC"/>
              </a:solidFill>
              <a:latin typeface="Montserrat Black"/>
              <a:ea typeface="Montserrat Black"/>
              <a:cs typeface="Montserrat Black"/>
              <a:sym typeface="Montserrat Black"/>
            </a:endParaRPr>
          </a:p>
        </p:txBody>
      </p:sp>
      <p:sp>
        <p:nvSpPr>
          <p:cNvPr id="93" name="Google Shape;93;p16"/>
          <p:cNvSpPr txBox="1"/>
          <p:nvPr/>
        </p:nvSpPr>
        <p:spPr>
          <a:xfrm>
            <a:off x="3315400" y="4306900"/>
            <a:ext cx="2344500" cy="32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sz="1100"/>
          </a:p>
        </p:txBody>
      </p:sp>
      <p:pic>
        <p:nvPicPr>
          <p:cNvPr id="94" name="Google Shape;94;p16"/>
          <p:cNvPicPr preferRelativeResize="0"/>
          <p:nvPr/>
        </p:nvPicPr>
        <p:blipFill>
          <a:blip r:embed="rId5">
            <a:alphaModFix/>
          </a:blip>
          <a:stretch>
            <a:fillRect/>
          </a:stretch>
        </p:blipFill>
        <p:spPr>
          <a:xfrm>
            <a:off x="2497725" y="581825"/>
            <a:ext cx="3979850" cy="3979850"/>
          </a:xfrm>
          <a:prstGeom prst="rect">
            <a:avLst/>
          </a:prstGeom>
          <a:noFill/>
          <a:ln>
            <a:noFill/>
          </a:ln>
        </p:spPr>
      </p:pic>
      <p:sp>
        <p:nvSpPr>
          <p:cNvPr id="95" name="Google Shape;95;p16"/>
          <p:cNvSpPr txBox="1"/>
          <p:nvPr/>
        </p:nvSpPr>
        <p:spPr>
          <a:xfrm>
            <a:off x="2520100" y="227225"/>
            <a:ext cx="3979800" cy="28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rgbClr val="FFFFFF"/>
                </a:solidFill>
                <a:latin typeface="Tajawal"/>
                <a:ea typeface="Tajawal"/>
                <a:cs typeface="Tajawal"/>
                <a:sym typeface="Tajawal"/>
              </a:rPr>
              <a:t>https://tabsoft.co/2ri3qp6</a:t>
            </a:r>
            <a:endParaRPr>
              <a:solidFill>
                <a:srgbClr val="FFFFFF"/>
              </a:solidFill>
              <a:latin typeface="Tajawal"/>
              <a:ea typeface="Tajawal"/>
              <a:cs typeface="Tajawal"/>
              <a:sym typeface="Tajaw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99" name="Shape 99"/>
        <p:cNvGrpSpPr/>
        <p:nvPr/>
      </p:nvGrpSpPr>
      <p:grpSpPr>
        <a:xfrm>
          <a:off x="0" y="0"/>
          <a:ext cx="0" cy="0"/>
          <a:chOff x="0" y="0"/>
          <a:chExt cx="0" cy="0"/>
        </a:xfrm>
      </p:grpSpPr>
      <p:sp>
        <p:nvSpPr>
          <p:cNvPr id="100" name="Google Shape;100;p17"/>
          <p:cNvSpPr/>
          <p:nvPr/>
        </p:nvSpPr>
        <p:spPr>
          <a:xfrm>
            <a:off x="482700" y="437823"/>
            <a:ext cx="8178600" cy="421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7"/>
          <p:cNvSpPr txBox="1"/>
          <p:nvPr>
            <p:ph type="title"/>
          </p:nvPr>
        </p:nvSpPr>
        <p:spPr>
          <a:xfrm>
            <a:off x="753350" y="618225"/>
            <a:ext cx="2589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B0F00"/>
                </a:solidFill>
                <a:latin typeface="Tajawal Black"/>
                <a:ea typeface="Tajawal Black"/>
                <a:cs typeface="Tajawal Black"/>
                <a:sym typeface="Tajawal Black"/>
              </a:rPr>
              <a:t>MODERATORS</a:t>
            </a:r>
            <a:endParaRPr>
              <a:solidFill>
                <a:srgbClr val="5B0F00"/>
              </a:solidFill>
              <a:latin typeface="Tajawal Black"/>
              <a:ea typeface="Tajawal Black"/>
              <a:cs typeface="Tajawal Black"/>
              <a:sym typeface="Tajawal Black"/>
            </a:endParaRPr>
          </a:p>
        </p:txBody>
      </p:sp>
      <p:sp>
        <p:nvSpPr>
          <p:cNvPr id="102" name="Google Shape;102;p17"/>
          <p:cNvSpPr txBox="1"/>
          <p:nvPr>
            <p:ph idx="1" type="body"/>
          </p:nvPr>
        </p:nvSpPr>
        <p:spPr>
          <a:xfrm>
            <a:off x="4706560" y="1282375"/>
            <a:ext cx="1669500" cy="3129900"/>
          </a:xfrm>
          <a:prstGeom prst="rect">
            <a:avLst/>
          </a:prstGeom>
          <a:solidFill>
            <a:srgbClr val="980000"/>
          </a:solidFill>
        </p:spPr>
        <p:txBody>
          <a:bodyPr anchorCtr="0" anchor="t" bIns="91425" lIns="91425" spcFirstLastPara="1" rIns="91425" wrap="square" tIns="91425">
            <a:noAutofit/>
          </a:bodyPr>
          <a:lstStyle/>
          <a:p>
            <a:pPr indent="0" lvl="0" marL="0" rtl="0" algn="l">
              <a:spcBef>
                <a:spcPts val="0"/>
              </a:spcBef>
              <a:spcAft>
                <a:spcPts val="0"/>
              </a:spcAft>
              <a:buNone/>
            </a:pPr>
            <a:br>
              <a:rPr lang="en">
                <a:solidFill>
                  <a:srgbClr val="EA9999"/>
                </a:solidFill>
                <a:latin typeface="Tajawal Black"/>
                <a:ea typeface="Tajawal Black"/>
                <a:cs typeface="Tajawal Black"/>
                <a:sym typeface="Tajawal Black"/>
              </a:rPr>
            </a:br>
            <a:r>
              <a:rPr lang="en">
                <a:solidFill>
                  <a:srgbClr val="EA9999"/>
                </a:solidFill>
                <a:latin typeface="Tajawal Black"/>
                <a:ea typeface="Tajawal Black"/>
                <a:cs typeface="Tajawal Black"/>
                <a:sym typeface="Tajawal Black"/>
              </a:rPr>
              <a:t>Marital Status</a:t>
            </a:r>
            <a:endParaRPr>
              <a:solidFill>
                <a:srgbClr val="EA9999"/>
              </a:solidFill>
              <a:latin typeface="Tajawal Black"/>
              <a:ea typeface="Tajawal Black"/>
              <a:cs typeface="Tajawal Black"/>
              <a:sym typeface="Tajawal Black"/>
            </a:endParaRPr>
          </a:p>
          <a:p>
            <a:pPr indent="0" lvl="0" marL="0" rtl="0" algn="l">
              <a:spcBef>
                <a:spcPts val="1600"/>
              </a:spcBef>
              <a:spcAft>
                <a:spcPts val="1600"/>
              </a:spcAft>
              <a:buClr>
                <a:schemeClr val="dk1"/>
              </a:buClr>
              <a:buSzPts val="1100"/>
              <a:buFont typeface="Arial"/>
              <a:buNone/>
            </a:pPr>
            <a:r>
              <a:rPr lang="en" sz="1200">
                <a:solidFill>
                  <a:schemeClr val="lt1"/>
                </a:solidFill>
                <a:latin typeface="Lora"/>
                <a:ea typeface="Lora"/>
                <a:cs typeface="Lora"/>
                <a:sym typeface="Lora"/>
              </a:rPr>
              <a:t>The odds of developing CVD is 61.61% higher among people with OA who are </a:t>
            </a:r>
            <a:r>
              <a:rPr b="1" lang="en" sz="1200" u="sng">
                <a:solidFill>
                  <a:schemeClr val="lt1"/>
                </a:solidFill>
                <a:latin typeface="Lora"/>
                <a:ea typeface="Lora"/>
                <a:cs typeface="Lora"/>
                <a:sym typeface="Lora"/>
              </a:rPr>
              <a:t>single or single and never married</a:t>
            </a:r>
            <a:r>
              <a:rPr lang="en" sz="1200">
                <a:solidFill>
                  <a:schemeClr val="lt1"/>
                </a:solidFill>
                <a:latin typeface="Lora"/>
                <a:ea typeface="Lora"/>
                <a:cs typeface="Lora"/>
                <a:sym typeface="Lora"/>
              </a:rPr>
              <a:t> than all others.</a:t>
            </a:r>
            <a:endParaRPr sz="1200">
              <a:solidFill>
                <a:srgbClr val="FFFFFF"/>
              </a:solidFill>
              <a:latin typeface="Lora"/>
              <a:ea typeface="Lora"/>
              <a:cs typeface="Lora"/>
              <a:sym typeface="Lora"/>
            </a:endParaRPr>
          </a:p>
        </p:txBody>
      </p:sp>
      <p:sp>
        <p:nvSpPr>
          <p:cNvPr id="103" name="Google Shape;103;p17"/>
          <p:cNvSpPr txBox="1"/>
          <p:nvPr>
            <p:ph idx="1" type="body"/>
          </p:nvPr>
        </p:nvSpPr>
        <p:spPr>
          <a:xfrm>
            <a:off x="829300" y="1282375"/>
            <a:ext cx="1669500" cy="3129900"/>
          </a:xfrm>
          <a:prstGeom prst="rect">
            <a:avLst/>
          </a:prstGeom>
          <a:solidFill>
            <a:srgbClr val="980000"/>
          </a:solidFill>
        </p:spPr>
        <p:txBody>
          <a:bodyPr anchorCtr="0" anchor="t" bIns="91425" lIns="91425" spcFirstLastPara="1" rIns="91425" wrap="square" tIns="91425">
            <a:noAutofit/>
          </a:bodyPr>
          <a:lstStyle/>
          <a:p>
            <a:pPr indent="0" lvl="0" marL="0" rtl="0" algn="l">
              <a:spcBef>
                <a:spcPts val="0"/>
              </a:spcBef>
              <a:spcAft>
                <a:spcPts val="0"/>
              </a:spcAft>
              <a:buNone/>
            </a:pPr>
            <a:br>
              <a:rPr lang="en">
                <a:solidFill>
                  <a:srgbClr val="F4CCCC"/>
                </a:solidFill>
                <a:latin typeface="Tajawal Black"/>
                <a:ea typeface="Tajawal Black"/>
                <a:cs typeface="Tajawal Black"/>
                <a:sym typeface="Tajawal Black"/>
              </a:rPr>
            </a:br>
            <a:r>
              <a:rPr lang="en">
                <a:solidFill>
                  <a:srgbClr val="EA9999"/>
                </a:solidFill>
                <a:latin typeface="Tajawal Black"/>
                <a:ea typeface="Tajawal Black"/>
                <a:cs typeface="Tajawal Black"/>
                <a:sym typeface="Tajawal Black"/>
              </a:rPr>
              <a:t>Gender</a:t>
            </a:r>
            <a:r>
              <a:rPr lang="en">
                <a:solidFill>
                  <a:srgbClr val="F4CCCC"/>
                </a:solidFill>
                <a:latin typeface="Tajawal Black"/>
                <a:ea typeface="Tajawal Black"/>
                <a:cs typeface="Tajawal Black"/>
                <a:sym typeface="Tajawal Black"/>
              </a:rPr>
              <a:t> </a:t>
            </a:r>
            <a:endParaRPr>
              <a:solidFill>
                <a:srgbClr val="F4CCCC"/>
              </a:solidFill>
              <a:latin typeface="Tajawal Black"/>
              <a:ea typeface="Tajawal Black"/>
              <a:cs typeface="Tajawal Black"/>
              <a:sym typeface="Tajawal Black"/>
            </a:endParaRPr>
          </a:p>
          <a:p>
            <a:pPr indent="0" lvl="0" marL="0" rtl="0" algn="l">
              <a:spcBef>
                <a:spcPts val="1600"/>
              </a:spcBef>
              <a:spcAft>
                <a:spcPts val="0"/>
              </a:spcAft>
              <a:buNone/>
            </a:pPr>
            <a:r>
              <a:rPr lang="en" sz="1200">
                <a:solidFill>
                  <a:srgbClr val="FFFFFF"/>
                </a:solidFill>
                <a:latin typeface="Lora"/>
                <a:ea typeface="Lora"/>
                <a:cs typeface="Lora"/>
                <a:sym typeface="Lora"/>
              </a:rPr>
              <a:t>The odds of developing CVD is 14% higher among </a:t>
            </a:r>
            <a:r>
              <a:rPr b="1" lang="en" sz="1200" u="sng">
                <a:solidFill>
                  <a:srgbClr val="FFFFFF"/>
                </a:solidFill>
                <a:latin typeface="Lora"/>
                <a:ea typeface="Lora"/>
                <a:cs typeface="Lora"/>
                <a:sym typeface="Lora"/>
              </a:rPr>
              <a:t>women</a:t>
            </a:r>
            <a:r>
              <a:rPr lang="en" sz="1200">
                <a:solidFill>
                  <a:srgbClr val="FFFFFF"/>
                </a:solidFill>
                <a:latin typeface="Lora"/>
                <a:ea typeface="Lora"/>
                <a:cs typeface="Lora"/>
                <a:sym typeface="Lora"/>
              </a:rPr>
              <a:t> with OA than men with OA.</a:t>
            </a:r>
            <a:endParaRPr sz="1200">
              <a:solidFill>
                <a:srgbClr val="FFFFFF"/>
              </a:solidFill>
              <a:latin typeface="Lora"/>
              <a:ea typeface="Lora"/>
              <a:cs typeface="Lora"/>
              <a:sym typeface="Lora"/>
            </a:endParaRPr>
          </a:p>
          <a:p>
            <a:pPr indent="0" lvl="0" marL="0" rtl="0" algn="l">
              <a:spcBef>
                <a:spcPts val="1600"/>
              </a:spcBef>
              <a:spcAft>
                <a:spcPts val="1600"/>
              </a:spcAft>
              <a:buNone/>
            </a:pPr>
            <a:r>
              <a:t/>
            </a:r>
            <a:endParaRPr b="1">
              <a:solidFill>
                <a:srgbClr val="FFFFFF"/>
              </a:solidFill>
              <a:latin typeface="Montserrat"/>
              <a:ea typeface="Montserrat"/>
              <a:cs typeface="Montserrat"/>
              <a:sym typeface="Montserrat"/>
            </a:endParaRPr>
          </a:p>
        </p:txBody>
      </p:sp>
      <p:sp>
        <p:nvSpPr>
          <p:cNvPr id="104" name="Google Shape;104;p17"/>
          <p:cNvSpPr txBox="1"/>
          <p:nvPr>
            <p:ph idx="1" type="body"/>
          </p:nvPr>
        </p:nvSpPr>
        <p:spPr>
          <a:xfrm>
            <a:off x="2767931" y="1282375"/>
            <a:ext cx="1669500" cy="3129900"/>
          </a:xfrm>
          <a:prstGeom prst="rect">
            <a:avLst/>
          </a:prstGeom>
          <a:solidFill>
            <a:srgbClr val="980000"/>
          </a:solidFill>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A9999"/>
                </a:solidFill>
                <a:latin typeface="Tajawal Black"/>
                <a:ea typeface="Tajawal Black"/>
                <a:cs typeface="Tajawal Black"/>
                <a:sym typeface="Tajawal Black"/>
              </a:rPr>
              <a:t>Geographical Location</a:t>
            </a:r>
            <a:endParaRPr>
              <a:solidFill>
                <a:srgbClr val="EA9999"/>
              </a:solidFill>
              <a:latin typeface="Tajawal Black"/>
              <a:ea typeface="Tajawal Black"/>
              <a:cs typeface="Tajawal Black"/>
              <a:sym typeface="Tajawal Black"/>
            </a:endParaRPr>
          </a:p>
          <a:p>
            <a:pPr indent="0" lvl="0" marL="0" rtl="0" algn="l">
              <a:spcBef>
                <a:spcPts val="1600"/>
              </a:spcBef>
              <a:spcAft>
                <a:spcPts val="1600"/>
              </a:spcAft>
              <a:buClr>
                <a:schemeClr val="dk1"/>
              </a:buClr>
              <a:buSzPts val="1100"/>
              <a:buFont typeface="Arial"/>
              <a:buNone/>
            </a:pPr>
            <a:r>
              <a:rPr lang="en" sz="1200">
                <a:solidFill>
                  <a:schemeClr val="lt1"/>
                </a:solidFill>
                <a:latin typeface="Lora"/>
                <a:ea typeface="Lora"/>
                <a:cs typeface="Lora"/>
                <a:sym typeface="Lora"/>
              </a:rPr>
              <a:t>The odds of developing CVD is 20% higher among people with OA in </a:t>
            </a:r>
            <a:r>
              <a:rPr b="1" lang="en" sz="1200" u="sng">
                <a:solidFill>
                  <a:schemeClr val="lt1"/>
                </a:solidFill>
                <a:latin typeface="Lora"/>
                <a:ea typeface="Lora"/>
                <a:cs typeface="Lora"/>
                <a:sym typeface="Lora"/>
              </a:rPr>
              <a:t>Northern Canada</a:t>
            </a:r>
            <a:r>
              <a:rPr lang="en" sz="1200">
                <a:solidFill>
                  <a:schemeClr val="lt1"/>
                </a:solidFill>
                <a:latin typeface="Lora"/>
                <a:ea typeface="Lora"/>
                <a:cs typeface="Lora"/>
                <a:sym typeface="Lora"/>
              </a:rPr>
              <a:t> than people with OA in Southern Canada.</a:t>
            </a:r>
            <a:endParaRPr b="1" sz="1200">
              <a:solidFill>
                <a:srgbClr val="FFFFFF"/>
              </a:solidFill>
              <a:latin typeface="Lora"/>
              <a:ea typeface="Lora"/>
              <a:cs typeface="Lora"/>
              <a:sym typeface="Lora"/>
            </a:endParaRPr>
          </a:p>
        </p:txBody>
      </p:sp>
      <p:sp>
        <p:nvSpPr>
          <p:cNvPr id="105" name="Google Shape;105;p17"/>
          <p:cNvSpPr txBox="1"/>
          <p:nvPr>
            <p:ph idx="1" type="body"/>
          </p:nvPr>
        </p:nvSpPr>
        <p:spPr>
          <a:xfrm>
            <a:off x="6645191" y="1282375"/>
            <a:ext cx="1669500" cy="3129900"/>
          </a:xfrm>
          <a:prstGeom prst="rect">
            <a:avLst/>
          </a:prstGeom>
          <a:solidFill>
            <a:srgbClr val="980000"/>
          </a:solidFill>
        </p:spPr>
        <p:txBody>
          <a:bodyPr anchorCtr="0" anchor="t" bIns="91425" lIns="91425" spcFirstLastPara="1" rIns="91425" wrap="square" tIns="91425">
            <a:noAutofit/>
          </a:bodyPr>
          <a:lstStyle/>
          <a:p>
            <a:pPr indent="0" lvl="0" marL="0" rtl="0" algn="l">
              <a:spcBef>
                <a:spcPts val="0"/>
              </a:spcBef>
              <a:spcAft>
                <a:spcPts val="0"/>
              </a:spcAft>
              <a:buNone/>
            </a:pPr>
            <a:br>
              <a:rPr lang="en">
                <a:solidFill>
                  <a:srgbClr val="EA9999"/>
                </a:solidFill>
                <a:latin typeface="Tajawal Black"/>
                <a:ea typeface="Tajawal Black"/>
                <a:cs typeface="Tajawal Black"/>
                <a:sym typeface="Tajawal Black"/>
              </a:rPr>
            </a:br>
            <a:r>
              <a:rPr lang="en">
                <a:solidFill>
                  <a:srgbClr val="EA9999"/>
                </a:solidFill>
                <a:latin typeface="Tajawal Black"/>
                <a:ea typeface="Tajawal Black"/>
                <a:cs typeface="Tajawal Black"/>
                <a:sym typeface="Tajawal Black"/>
              </a:rPr>
              <a:t>Immigration</a:t>
            </a:r>
            <a:endParaRPr>
              <a:solidFill>
                <a:srgbClr val="EA9999"/>
              </a:solidFill>
              <a:latin typeface="Tajawal Black"/>
              <a:ea typeface="Tajawal Black"/>
              <a:cs typeface="Tajawal Black"/>
              <a:sym typeface="Tajawal Black"/>
            </a:endParaRPr>
          </a:p>
          <a:p>
            <a:pPr indent="0" lvl="0" marL="0" rtl="0" algn="l">
              <a:spcBef>
                <a:spcPts val="1600"/>
              </a:spcBef>
              <a:spcAft>
                <a:spcPts val="0"/>
              </a:spcAft>
              <a:buNone/>
            </a:pPr>
            <a:r>
              <a:rPr lang="en" sz="1200">
                <a:solidFill>
                  <a:schemeClr val="lt1"/>
                </a:solidFill>
                <a:latin typeface="Lora"/>
                <a:ea typeface="Lora"/>
                <a:cs typeface="Lora"/>
                <a:sym typeface="Lora"/>
              </a:rPr>
              <a:t>The odds of developing CVD </a:t>
            </a:r>
            <a:r>
              <a:rPr lang="en" sz="1200">
                <a:solidFill>
                  <a:srgbClr val="FFFFFF"/>
                </a:solidFill>
                <a:latin typeface="Lora"/>
                <a:ea typeface="Lora"/>
                <a:cs typeface="Lora"/>
                <a:sym typeface="Lora"/>
              </a:rPr>
              <a:t>is 62.38% lower among </a:t>
            </a:r>
            <a:r>
              <a:rPr b="1" lang="en" sz="1200" u="sng">
                <a:solidFill>
                  <a:srgbClr val="FFFFFF"/>
                </a:solidFill>
                <a:latin typeface="Lora"/>
                <a:ea typeface="Lora"/>
                <a:cs typeface="Lora"/>
                <a:sym typeface="Lora"/>
              </a:rPr>
              <a:t>nonimmigrants</a:t>
            </a:r>
            <a:r>
              <a:rPr lang="en" sz="1200">
                <a:solidFill>
                  <a:srgbClr val="FFFFFF"/>
                </a:solidFill>
                <a:latin typeface="Lora"/>
                <a:ea typeface="Lora"/>
                <a:cs typeface="Lora"/>
                <a:sym typeface="Lora"/>
              </a:rPr>
              <a:t> with OA than immigrants with OA.</a:t>
            </a:r>
            <a:endParaRPr sz="1200">
              <a:solidFill>
                <a:srgbClr val="FFFFFF"/>
              </a:solidFill>
              <a:latin typeface="Lora"/>
              <a:ea typeface="Lora"/>
              <a:cs typeface="Lora"/>
              <a:sym typeface="Lora"/>
            </a:endParaRPr>
          </a:p>
          <a:p>
            <a:pPr indent="0" lvl="0" marL="0" rtl="0" algn="l">
              <a:spcBef>
                <a:spcPts val="1600"/>
              </a:spcBef>
              <a:spcAft>
                <a:spcPts val="1600"/>
              </a:spcAft>
              <a:buNone/>
            </a:pPr>
            <a:r>
              <a:rPr lang="en" sz="800">
                <a:solidFill>
                  <a:srgbClr val="FFFFFF"/>
                </a:solidFill>
                <a:latin typeface="Lora"/>
                <a:ea typeface="Lora"/>
                <a:cs typeface="Lora"/>
                <a:sym typeface="Lora"/>
              </a:rPr>
              <a:t>*The difference in odds for developing CVD amongst  immigrants and non-immigrants  with OA are marginal</a:t>
            </a:r>
            <a:endParaRPr sz="800">
              <a:solidFill>
                <a:srgbClr val="FFFFFF"/>
              </a:solidFill>
              <a:latin typeface="Lora"/>
              <a:ea typeface="Lora"/>
              <a:cs typeface="Lora"/>
              <a:sym typeface="Lora"/>
            </a:endParaRPr>
          </a:p>
        </p:txBody>
      </p:sp>
      <p:pic>
        <p:nvPicPr>
          <p:cNvPr id="106" name="Google Shape;106;p17"/>
          <p:cNvPicPr preferRelativeResize="0"/>
          <p:nvPr/>
        </p:nvPicPr>
        <p:blipFill>
          <a:blip r:embed="rId3">
            <a:alphaModFix/>
          </a:blip>
          <a:stretch>
            <a:fillRect/>
          </a:stretch>
        </p:blipFill>
        <p:spPr>
          <a:xfrm>
            <a:off x="7605900" y="4825750"/>
            <a:ext cx="226001" cy="226001"/>
          </a:xfrm>
          <a:prstGeom prst="rect">
            <a:avLst/>
          </a:prstGeom>
          <a:noFill/>
          <a:ln>
            <a:noFill/>
          </a:ln>
        </p:spPr>
      </p:pic>
      <p:sp>
        <p:nvSpPr>
          <p:cNvPr id="107" name="Google Shape;107;p17"/>
          <p:cNvSpPr txBox="1"/>
          <p:nvPr/>
        </p:nvSpPr>
        <p:spPr>
          <a:xfrm>
            <a:off x="7793665" y="4798500"/>
            <a:ext cx="1426200" cy="2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FFFFFF"/>
                </a:solidFill>
                <a:latin typeface="Montserrat Black"/>
                <a:ea typeface="Montserrat Black"/>
                <a:cs typeface="Montserrat Black"/>
                <a:sym typeface="Montserrat Black"/>
              </a:rPr>
              <a:t>THE DATAVADERS</a:t>
            </a:r>
            <a:endParaRPr sz="900">
              <a:solidFill>
                <a:srgbClr val="FFFFFF"/>
              </a:solidFill>
              <a:latin typeface="Montserrat Black"/>
              <a:ea typeface="Montserrat Black"/>
              <a:cs typeface="Montserrat Black"/>
              <a:sym typeface="Montserrat Black"/>
            </a:endParaRPr>
          </a:p>
        </p:txBody>
      </p:sp>
      <p:cxnSp>
        <p:nvCxnSpPr>
          <p:cNvPr id="108" name="Google Shape;108;p17"/>
          <p:cNvCxnSpPr/>
          <p:nvPr/>
        </p:nvCxnSpPr>
        <p:spPr>
          <a:xfrm>
            <a:off x="907450" y="1883900"/>
            <a:ext cx="1513200" cy="0"/>
          </a:xfrm>
          <a:prstGeom prst="straightConnector1">
            <a:avLst/>
          </a:prstGeom>
          <a:noFill/>
          <a:ln cap="flat" cmpd="sng" w="9525">
            <a:solidFill>
              <a:srgbClr val="FFFFFF"/>
            </a:solidFill>
            <a:prstDash val="solid"/>
            <a:round/>
            <a:headEnd len="med" w="med" type="none"/>
            <a:tailEnd len="med" w="med" type="none"/>
          </a:ln>
        </p:spPr>
      </p:cxnSp>
      <p:cxnSp>
        <p:nvCxnSpPr>
          <p:cNvPr id="109" name="Google Shape;109;p17"/>
          <p:cNvCxnSpPr/>
          <p:nvPr/>
        </p:nvCxnSpPr>
        <p:spPr>
          <a:xfrm>
            <a:off x="2846075" y="1883900"/>
            <a:ext cx="1513200" cy="0"/>
          </a:xfrm>
          <a:prstGeom prst="straightConnector1">
            <a:avLst/>
          </a:prstGeom>
          <a:noFill/>
          <a:ln cap="flat" cmpd="sng" w="9525">
            <a:solidFill>
              <a:srgbClr val="FFFFFF"/>
            </a:solidFill>
            <a:prstDash val="solid"/>
            <a:round/>
            <a:headEnd len="med" w="med" type="none"/>
            <a:tailEnd len="med" w="med" type="none"/>
          </a:ln>
        </p:spPr>
      </p:cxnSp>
      <p:cxnSp>
        <p:nvCxnSpPr>
          <p:cNvPr id="110" name="Google Shape;110;p17"/>
          <p:cNvCxnSpPr/>
          <p:nvPr/>
        </p:nvCxnSpPr>
        <p:spPr>
          <a:xfrm>
            <a:off x="4784713" y="1883900"/>
            <a:ext cx="1513200" cy="0"/>
          </a:xfrm>
          <a:prstGeom prst="straightConnector1">
            <a:avLst/>
          </a:prstGeom>
          <a:noFill/>
          <a:ln cap="flat" cmpd="sng" w="9525">
            <a:solidFill>
              <a:srgbClr val="FFFFFF"/>
            </a:solidFill>
            <a:prstDash val="solid"/>
            <a:round/>
            <a:headEnd len="med" w="med" type="none"/>
            <a:tailEnd len="med" w="med" type="none"/>
          </a:ln>
        </p:spPr>
      </p:cxnSp>
      <p:cxnSp>
        <p:nvCxnSpPr>
          <p:cNvPr id="111" name="Google Shape;111;p17"/>
          <p:cNvCxnSpPr/>
          <p:nvPr/>
        </p:nvCxnSpPr>
        <p:spPr>
          <a:xfrm>
            <a:off x="6723313" y="1883900"/>
            <a:ext cx="1513200" cy="0"/>
          </a:xfrm>
          <a:prstGeom prst="straightConnector1">
            <a:avLst/>
          </a:prstGeom>
          <a:noFill/>
          <a:ln cap="flat" cmpd="sng" w="9525">
            <a:solidFill>
              <a:srgbClr val="FFFFFF"/>
            </a:solidFill>
            <a:prstDash val="solid"/>
            <a:round/>
            <a:headEnd len="med" w="med" type="none"/>
            <a:tailEnd len="med" w="med" type="none"/>
          </a:ln>
        </p:spPr>
      </p:cxnSp>
      <p:pic>
        <p:nvPicPr>
          <p:cNvPr id="112" name="Google Shape;112;p17"/>
          <p:cNvPicPr preferRelativeResize="0"/>
          <p:nvPr/>
        </p:nvPicPr>
        <p:blipFill>
          <a:blip r:embed="rId4">
            <a:alphaModFix amt="29000"/>
          </a:blip>
          <a:stretch>
            <a:fillRect/>
          </a:stretch>
        </p:blipFill>
        <p:spPr>
          <a:xfrm>
            <a:off x="7618050" y="4805850"/>
            <a:ext cx="213851" cy="213851"/>
          </a:xfrm>
          <a:prstGeom prst="rect">
            <a:avLst/>
          </a:prstGeom>
          <a:noFill/>
          <a:ln>
            <a:noFill/>
          </a:ln>
        </p:spPr>
      </p:pic>
      <p:sp>
        <p:nvSpPr>
          <p:cNvPr id="113" name="Google Shape;113;p17"/>
          <p:cNvSpPr txBox="1"/>
          <p:nvPr/>
        </p:nvSpPr>
        <p:spPr>
          <a:xfrm>
            <a:off x="7793665" y="4772523"/>
            <a:ext cx="1426200" cy="2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B7B7B7"/>
                </a:solidFill>
                <a:latin typeface="Montserrat Black"/>
                <a:ea typeface="Montserrat Black"/>
                <a:cs typeface="Montserrat Black"/>
                <a:sym typeface="Montserrat Black"/>
              </a:rPr>
              <a:t>THE DATAVADERS</a:t>
            </a:r>
            <a:endParaRPr sz="900">
              <a:solidFill>
                <a:srgbClr val="B7B7B7"/>
              </a:solidFill>
              <a:latin typeface="Montserrat Black"/>
              <a:ea typeface="Montserrat Black"/>
              <a:cs typeface="Montserrat Black"/>
              <a:sym typeface="Montserrat Black"/>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17" name="Shape 117"/>
        <p:cNvGrpSpPr/>
        <p:nvPr/>
      </p:nvGrpSpPr>
      <p:grpSpPr>
        <a:xfrm>
          <a:off x="0" y="0"/>
          <a:ext cx="0" cy="0"/>
          <a:chOff x="0" y="0"/>
          <a:chExt cx="0" cy="0"/>
        </a:xfrm>
      </p:grpSpPr>
      <p:sp>
        <p:nvSpPr>
          <p:cNvPr id="118" name="Google Shape;118;p18"/>
          <p:cNvSpPr/>
          <p:nvPr/>
        </p:nvSpPr>
        <p:spPr>
          <a:xfrm>
            <a:off x="482700" y="437823"/>
            <a:ext cx="8178600" cy="421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9" name="Google Shape;119;p18"/>
          <p:cNvPicPr preferRelativeResize="0"/>
          <p:nvPr/>
        </p:nvPicPr>
        <p:blipFill>
          <a:blip r:embed="rId3">
            <a:alphaModFix/>
          </a:blip>
          <a:stretch>
            <a:fillRect/>
          </a:stretch>
        </p:blipFill>
        <p:spPr>
          <a:xfrm>
            <a:off x="7605900" y="4825750"/>
            <a:ext cx="226001" cy="226001"/>
          </a:xfrm>
          <a:prstGeom prst="rect">
            <a:avLst/>
          </a:prstGeom>
          <a:noFill/>
          <a:ln>
            <a:noFill/>
          </a:ln>
        </p:spPr>
      </p:pic>
      <p:sp>
        <p:nvSpPr>
          <p:cNvPr id="120" name="Google Shape;120;p18"/>
          <p:cNvSpPr txBox="1"/>
          <p:nvPr/>
        </p:nvSpPr>
        <p:spPr>
          <a:xfrm>
            <a:off x="7793665" y="4798500"/>
            <a:ext cx="1426200" cy="2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FFFFFF"/>
                </a:solidFill>
                <a:latin typeface="Montserrat Black"/>
                <a:ea typeface="Montserrat Black"/>
                <a:cs typeface="Montserrat Black"/>
                <a:sym typeface="Montserrat Black"/>
              </a:rPr>
              <a:t>THE DATAVADERS</a:t>
            </a:r>
            <a:endParaRPr sz="900">
              <a:solidFill>
                <a:srgbClr val="FFFFFF"/>
              </a:solidFill>
              <a:latin typeface="Montserrat Black"/>
              <a:ea typeface="Montserrat Black"/>
              <a:cs typeface="Montserrat Black"/>
              <a:sym typeface="Montserrat Black"/>
            </a:endParaRPr>
          </a:p>
        </p:txBody>
      </p:sp>
      <p:pic>
        <p:nvPicPr>
          <p:cNvPr id="121" name="Google Shape;121;p18"/>
          <p:cNvPicPr preferRelativeResize="0"/>
          <p:nvPr/>
        </p:nvPicPr>
        <p:blipFill>
          <a:blip r:embed="rId4">
            <a:alphaModFix amt="29000"/>
          </a:blip>
          <a:stretch>
            <a:fillRect/>
          </a:stretch>
        </p:blipFill>
        <p:spPr>
          <a:xfrm>
            <a:off x="7618050" y="4805850"/>
            <a:ext cx="213851" cy="213851"/>
          </a:xfrm>
          <a:prstGeom prst="rect">
            <a:avLst/>
          </a:prstGeom>
          <a:noFill/>
          <a:ln>
            <a:noFill/>
          </a:ln>
        </p:spPr>
      </p:pic>
      <p:sp>
        <p:nvSpPr>
          <p:cNvPr id="122" name="Google Shape;122;p18"/>
          <p:cNvSpPr txBox="1"/>
          <p:nvPr/>
        </p:nvSpPr>
        <p:spPr>
          <a:xfrm>
            <a:off x="7793665" y="4772523"/>
            <a:ext cx="1426200" cy="2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B7B7B7"/>
                </a:solidFill>
                <a:latin typeface="Montserrat Black"/>
                <a:ea typeface="Montserrat Black"/>
                <a:cs typeface="Montserrat Black"/>
                <a:sym typeface="Montserrat Black"/>
              </a:rPr>
              <a:t>THE DATAVADERS</a:t>
            </a:r>
            <a:endParaRPr sz="900">
              <a:solidFill>
                <a:srgbClr val="B7B7B7"/>
              </a:solidFill>
              <a:latin typeface="Montserrat Black"/>
              <a:ea typeface="Montserrat Black"/>
              <a:cs typeface="Montserrat Black"/>
              <a:sym typeface="Montserrat Black"/>
            </a:endParaRPr>
          </a:p>
        </p:txBody>
      </p:sp>
      <p:sp>
        <p:nvSpPr>
          <p:cNvPr id="123" name="Google Shape;123;p18"/>
          <p:cNvSpPr txBox="1"/>
          <p:nvPr>
            <p:ph type="ctrTitle"/>
          </p:nvPr>
        </p:nvSpPr>
        <p:spPr>
          <a:xfrm>
            <a:off x="934475" y="1968425"/>
            <a:ext cx="7275000" cy="67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5B0F00"/>
                </a:solidFill>
                <a:latin typeface="Tajawal Black"/>
                <a:ea typeface="Tajawal Black"/>
                <a:cs typeface="Tajawal Black"/>
                <a:sym typeface="Tajawal Black"/>
              </a:rPr>
              <a:t>DATA MANAGEMENT</a:t>
            </a:r>
            <a:endParaRPr sz="4800">
              <a:solidFill>
                <a:srgbClr val="5B0F00"/>
              </a:solidFill>
              <a:latin typeface="Tajawal Black"/>
              <a:ea typeface="Tajawal Black"/>
              <a:cs typeface="Tajawal Black"/>
              <a:sym typeface="Tajawal Black"/>
            </a:endParaRPr>
          </a:p>
        </p:txBody>
      </p:sp>
      <p:sp>
        <p:nvSpPr>
          <p:cNvPr id="124" name="Google Shape;124;p18"/>
          <p:cNvSpPr txBox="1"/>
          <p:nvPr>
            <p:ph idx="1" type="subTitle"/>
          </p:nvPr>
        </p:nvSpPr>
        <p:spPr>
          <a:xfrm>
            <a:off x="2007750" y="2571750"/>
            <a:ext cx="5128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800">
                <a:solidFill>
                  <a:srgbClr val="BA2121"/>
                </a:solidFill>
                <a:latin typeface="Lora"/>
                <a:ea typeface="Lora"/>
                <a:cs typeface="Lora"/>
                <a:sym typeface="Lora"/>
              </a:rPr>
              <a:t>Imputing the Data</a:t>
            </a:r>
            <a:endParaRPr sz="1800">
              <a:solidFill>
                <a:srgbClr val="BA2121"/>
              </a:solidFill>
              <a:latin typeface="Lora"/>
              <a:ea typeface="Lora"/>
              <a:cs typeface="Lora"/>
              <a:sym typeface="Lora"/>
            </a:endParaRPr>
          </a:p>
        </p:txBody>
      </p:sp>
      <p:cxnSp>
        <p:nvCxnSpPr>
          <p:cNvPr id="125" name="Google Shape;125;p18"/>
          <p:cNvCxnSpPr/>
          <p:nvPr/>
        </p:nvCxnSpPr>
        <p:spPr>
          <a:xfrm>
            <a:off x="1756050" y="2554425"/>
            <a:ext cx="5631900" cy="0"/>
          </a:xfrm>
          <a:prstGeom prst="straightConnector1">
            <a:avLst/>
          </a:prstGeom>
          <a:noFill/>
          <a:ln cap="flat" cmpd="sng" w="19050">
            <a:solidFill>
              <a:srgbClr val="5B0F00"/>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29" name="Shape 129"/>
        <p:cNvGrpSpPr/>
        <p:nvPr/>
      </p:nvGrpSpPr>
      <p:grpSpPr>
        <a:xfrm>
          <a:off x="0" y="0"/>
          <a:ext cx="0" cy="0"/>
          <a:chOff x="0" y="0"/>
          <a:chExt cx="0" cy="0"/>
        </a:xfrm>
      </p:grpSpPr>
      <p:pic>
        <p:nvPicPr>
          <p:cNvPr id="130" name="Google Shape;130;p19"/>
          <p:cNvPicPr preferRelativeResize="0"/>
          <p:nvPr/>
        </p:nvPicPr>
        <p:blipFill>
          <a:blip r:embed="rId3">
            <a:alphaModFix/>
          </a:blip>
          <a:stretch>
            <a:fillRect/>
          </a:stretch>
        </p:blipFill>
        <p:spPr>
          <a:xfrm>
            <a:off x="0" y="0"/>
            <a:ext cx="9144001" cy="5143502"/>
          </a:xfrm>
          <a:prstGeom prst="rect">
            <a:avLst/>
          </a:prstGeom>
          <a:noFill/>
          <a:ln>
            <a:noFill/>
          </a:ln>
        </p:spPr>
      </p:pic>
      <p:sp>
        <p:nvSpPr>
          <p:cNvPr id="131" name="Google Shape;131;p19"/>
          <p:cNvSpPr/>
          <p:nvPr/>
        </p:nvSpPr>
        <p:spPr>
          <a:xfrm>
            <a:off x="0" y="0"/>
            <a:ext cx="9144000" cy="5143500"/>
          </a:xfrm>
          <a:prstGeom prst="rect">
            <a:avLst/>
          </a:prstGeom>
          <a:solidFill>
            <a:srgbClr val="990000">
              <a:alpha val="838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9"/>
          <p:cNvSpPr/>
          <p:nvPr/>
        </p:nvSpPr>
        <p:spPr>
          <a:xfrm>
            <a:off x="482700" y="437823"/>
            <a:ext cx="8178600" cy="421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9"/>
          <p:cNvSpPr txBox="1"/>
          <p:nvPr>
            <p:ph idx="1" type="subTitle"/>
          </p:nvPr>
        </p:nvSpPr>
        <p:spPr>
          <a:xfrm>
            <a:off x="857950" y="1398925"/>
            <a:ext cx="7061400" cy="29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85200C"/>
              </a:buClr>
              <a:buSzPts val="1400"/>
              <a:buFont typeface="Lora"/>
              <a:buChar char="●"/>
            </a:pPr>
            <a:r>
              <a:rPr lang="en" sz="1400">
                <a:solidFill>
                  <a:srgbClr val="85200C"/>
                </a:solidFill>
                <a:latin typeface="Lora"/>
                <a:ea typeface="Lora"/>
                <a:cs typeface="Lora"/>
                <a:sym typeface="Lora"/>
              </a:rPr>
              <a:t>Survey Sample limitations </a:t>
            </a:r>
            <a:endParaRPr sz="1400">
              <a:solidFill>
                <a:srgbClr val="85200C"/>
              </a:solidFill>
              <a:latin typeface="Lora"/>
              <a:ea typeface="Lora"/>
              <a:cs typeface="Lora"/>
              <a:sym typeface="Lora"/>
            </a:endParaRPr>
          </a:p>
          <a:p>
            <a:pPr indent="-317500" lvl="1" marL="914400" rtl="0" algn="l">
              <a:spcBef>
                <a:spcPts val="0"/>
              </a:spcBef>
              <a:spcAft>
                <a:spcPts val="0"/>
              </a:spcAft>
              <a:buClr>
                <a:srgbClr val="85200C"/>
              </a:buClr>
              <a:buSzPts val="1400"/>
              <a:buFont typeface="Lora"/>
              <a:buChar char="○"/>
            </a:pPr>
            <a:r>
              <a:rPr lang="en" sz="1400">
                <a:solidFill>
                  <a:srgbClr val="85200C"/>
                </a:solidFill>
                <a:latin typeface="Lora"/>
                <a:ea typeface="Lora"/>
                <a:cs typeface="Lora"/>
                <a:sym typeface="Lora"/>
              </a:rPr>
              <a:t>Skewed observations </a:t>
            </a:r>
            <a:endParaRPr sz="1400">
              <a:solidFill>
                <a:srgbClr val="85200C"/>
              </a:solidFill>
              <a:latin typeface="Lora"/>
              <a:ea typeface="Lora"/>
              <a:cs typeface="Lora"/>
              <a:sym typeface="Lora"/>
            </a:endParaRPr>
          </a:p>
          <a:p>
            <a:pPr indent="-317500" lvl="1" marL="914400" rtl="0" algn="l">
              <a:spcBef>
                <a:spcPts val="0"/>
              </a:spcBef>
              <a:spcAft>
                <a:spcPts val="0"/>
              </a:spcAft>
              <a:buClr>
                <a:srgbClr val="85200C"/>
              </a:buClr>
              <a:buSzPts val="1400"/>
              <a:buFont typeface="Lora"/>
              <a:buChar char="○"/>
            </a:pPr>
            <a:r>
              <a:rPr lang="en" sz="1400">
                <a:solidFill>
                  <a:srgbClr val="85200C"/>
                </a:solidFill>
                <a:latin typeface="Lora"/>
                <a:ea typeface="Lora"/>
                <a:cs typeface="Lora"/>
                <a:sym typeface="Lora"/>
              </a:rPr>
              <a:t>Self-reported data </a:t>
            </a:r>
            <a:endParaRPr sz="1400">
              <a:solidFill>
                <a:srgbClr val="85200C"/>
              </a:solidFill>
              <a:latin typeface="Lora"/>
              <a:ea typeface="Lora"/>
              <a:cs typeface="Lora"/>
              <a:sym typeface="Lora"/>
            </a:endParaRPr>
          </a:p>
          <a:p>
            <a:pPr indent="-317500" lvl="1" marL="914400" rtl="0" algn="l">
              <a:spcBef>
                <a:spcPts val="0"/>
              </a:spcBef>
              <a:spcAft>
                <a:spcPts val="0"/>
              </a:spcAft>
              <a:buClr>
                <a:srgbClr val="85200C"/>
              </a:buClr>
              <a:buSzPts val="1400"/>
              <a:buFont typeface="Lora"/>
              <a:buChar char="○"/>
            </a:pPr>
            <a:r>
              <a:rPr lang="en" sz="1400">
                <a:solidFill>
                  <a:srgbClr val="85200C"/>
                </a:solidFill>
                <a:latin typeface="Lora"/>
                <a:ea typeface="Lora"/>
                <a:cs typeface="Lora"/>
                <a:sym typeface="Lora"/>
              </a:rPr>
              <a:t>Geographical locations definitions </a:t>
            </a:r>
            <a:endParaRPr sz="1400">
              <a:solidFill>
                <a:srgbClr val="85200C"/>
              </a:solidFill>
              <a:latin typeface="Lora"/>
              <a:ea typeface="Lora"/>
              <a:cs typeface="Lora"/>
              <a:sym typeface="Lora"/>
            </a:endParaRPr>
          </a:p>
          <a:p>
            <a:pPr indent="-317500" lvl="0" marL="457200" rtl="0" algn="l">
              <a:spcBef>
                <a:spcPts val="0"/>
              </a:spcBef>
              <a:spcAft>
                <a:spcPts val="0"/>
              </a:spcAft>
              <a:buClr>
                <a:srgbClr val="85200C"/>
              </a:buClr>
              <a:buSzPts val="1400"/>
              <a:buFont typeface="Lora"/>
              <a:buChar char="●"/>
            </a:pPr>
            <a:r>
              <a:rPr lang="en" sz="1400">
                <a:solidFill>
                  <a:srgbClr val="85200C"/>
                </a:solidFill>
                <a:latin typeface="Lora"/>
                <a:ea typeface="Lora"/>
                <a:cs typeface="Lora"/>
                <a:sym typeface="Lora"/>
              </a:rPr>
              <a:t>Imputations </a:t>
            </a:r>
            <a:endParaRPr sz="1400">
              <a:solidFill>
                <a:srgbClr val="85200C"/>
              </a:solidFill>
              <a:latin typeface="Lora"/>
              <a:ea typeface="Lora"/>
              <a:cs typeface="Lora"/>
              <a:sym typeface="Lora"/>
            </a:endParaRPr>
          </a:p>
          <a:p>
            <a:pPr indent="-317500" lvl="1" marL="914400" rtl="0" algn="l">
              <a:spcBef>
                <a:spcPts val="0"/>
              </a:spcBef>
              <a:spcAft>
                <a:spcPts val="0"/>
              </a:spcAft>
              <a:buClr>
                <a:srgbClr val="85200C"/>
              </a:buClr>
              <a:buSzPts val="1400"/>
              <a:buFont typeface="Lora"/>
              <a:buChar char="○"/>
            </a:pPr>
            <a:r>
              <a:rPr lang="en" sz="1400">
                <a:solidFill>
                  <a:srgbClr val="85200C"/>
                </a:solidFill>
                <a:latin typeface="Lora"/>
                <a:ea typeface="Lora"/>
                <a:cs typeface="Lora"/>
                <a:sym typeface="Lora"/>
              </a:rPr>
              <a:t>The imputations we made were based on interpretations of the data dictionary</a:t>
            </a:r>
            <a:endParaRPr sz="1400">
              <a:solidFill>
                <a:srgbClr val="85200C"/>
              </a:solidFill>
              <a:latin typeface="Lora"/>
              <a:ea typeface="Lora"/>
              <a:cs typeface="Lora"/>
              <a:sym typeface="Lora"/>
            </a:endParaRPr>
          </a:p>
          <a:p>
            <a:pPr indent="-317500" lvl="0" marL="457200" rtl="0" algn="l">
              <a:spcBef>
                <a:spcPts val="0"/>
              </a:spcBef>
              <a:spcAft>
                <a:spcPts val="0"/>
              </a:spcAft>
              <a:buClr>
                <a:srgbClr val="85200C"/>
              </a:buClr>
              <a:buSzPts val="1400"/>
              <a:buFont typeface="Lora"/>
              <a:buChar char="●"/>
            </a:pPr>
            <a:r>
              <a:rPr lang="en" sz="1400">
                <a:solidFill>
                  <a:srgbClr val="85200C"/>
                </a:solidFill>
                <a:latin typeface="Lora"/>
                <a:ea typeface="Lora"/>
                <a:cs typeface="Lora"/>
                <a:sym typeface="Lora"/>
              </a:rPr>
              <a:t>Anomalies like the Berkson’s Paradox were not considered for the study</a:t>
            </a:r>
            <a:endParaRPr sz="1400">
              <a:solidFill>
                <a:srgbClr val="85200C"/>
              </a:solidFill>
              <a:latin typeface="Lora"/>
              <a:ea typeface="Lora"/>
              <a:cs typeface="Lora"/>
              <a:sym typeface="Lora"/>
            </a:endParaRPr>
          </a:p>
        </p:txBody>
      </p:sp>
      <p:pic>
        <p:nvPicPr>
          <p:cNvPr id="134" name="Google Shape;134;p19"/>
          <p:cNvPicPr preferRelativeResize="0"/>
          <p:nvPr/>
        </p:nvPicPr>
        <p:blipFill>
          <a:blip r:embed="rId4">
            <a:alphaModFix/>
          </a:blip>
          <a:stretch>
            <a:fillRect/>
          </a:stretch>
        </p:blipFill>
        <p:spPr>
          <a:xfrm>
            <a:off x="7618050" y="4805850"/>
            <a:ext cx="213851" cy="213851"/>
          </a:xfrm>
          <a:prstGeom prst="rect">
            <a:avLst/>
          </a:prstGeom>
          <a:noFill/>
          <a:ln>
            <a:noFill/>
          </a:ln>
        </p:spPr>
      </p:pic>
      <p:sp>
        <p:nvSpPr>
          <p:cNvPr id="135" name="Google Shape;135;p19"/>
          <p:cNvSpPr txBox="1"/>
          <p:nvPr/>
        </p:nvSpPr>
        <p:spPr>
          <a:xfrm>
            <a:off x="7793665" y="4772523"/>
            <a:ext cx="1426200" cy="2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FFFFFF"/>
                </a:solidFill>
                <a:latin typeface="Montserrat Black"/>
                <a:ea typeface="Montserrat Black"/>
                <a:cs typeface="Montserrat Black"/>
                <a:sym typeface="Montserrat Black"/>
              </a:rPr>
              <a:t>THE DATAVADERS</a:t>
            </a:r>
            <a:endParaRPr sz="900">
              <a:solidFill>
                <a:srgbClr val="FFFFFF"/>
              </a:solidFill>
              <a:latin typeface="Montserrat Black"/>
              <a:ea typeface="Montserrat Black"/>
              <a:cs typeface="Montserrat Black"/>
              <a:sym typeface="Montserrat Black"/>
            </a:endParaRPr>
          </a:p>
        </p:txBody>
      </p:sp>
      <p:sp>
        <p:nvSpPr>
          <p:cNvPr id="136" name="Google Shape;136;p19"/>
          <p:cNvSpPr txBox="1"/>
          <p:nvPr>
            <p:ph idx="4294967295" type="title"/>
          </p:nvPr>
        </p:nvSpPr>
        <p:spPr>
          <a:xfrm>
            <a:off x="753350" y="618225"/>
            <a:ext cx="6736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B0F00"/>
                </a:solidFill>
                <a:latin typeface="Tajawal Black"/>
                <a:ea typeface="Tajawal Black"/>
                <a:cs typeface="Tajawal Black"/>
                <a:sym typeface="Tajawal Black"/>
              </a:rPr>
              <a:t>LIMITATIONS</a:t>
            </a:r>
            <a:endParaRPr>
              <a:solidFill>
                <a:srgbClr val="5B0F00"/>
              </a:solidFill>
              <a:latin typeface="Tajawal Black"/>
              <a:ea typeface="Tajawal Black"/>
              <a:cs typeface="Tajawal Black"/>
              <a:sym typeface="Tajawal Black"/>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40" name="Shape 140"/>
        <p:cNvGrpSpPr/>
        <p:nvPr/>
      </p:nvGrpSpPr>
      <p:grpSpPr>
        <a:xfrm>
          <a:off x="0" y="0"/>
          <a:ext cx="0" cy="0"/>
          <a:chOff x="0" y="0"/>
          <a:chExt cx="0" cy="0"/>
        </a:xfrm>
      </p:grpSpPr>
      <p:sp>
        <p:nvSpPr>
          <p:cNvPr id="141" name="Google Shape;141;p20"/>
          <p:cNvSpPr/>
          <p:nvPr/>
        </p:nvSpPr>
        <p:spPr>
          <a:xfrm>
            <a:off x="0" y="1"/>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0"/>
          <p:cNvSpPr/>
          <p:nvPr/>
        </p:nvSpPr>
        <p:spPr>
          <a:xfrm>
            <a:off x="482700" y="437823"/>
            <a:ext cx="8178600" cy="421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3" name="Google Shape;143;p20"/>
          <p:cNvPicPr preferRelativeResize="0"/>
          <p:nvPr/>
        </p:nvPicPr>
        <p:blipFill>
          <a:blip r:embed="rId3">
            <a:alphaModFix/>
          </a:blip>
          <a:stretch>
            <a:fillRect/>
          </a:stretch>
        </p:blipFill>
        <p:spPr>
          <a:xfrm>
            <a:off x="5174775" y="0"/>
            <a:ext cx="3969225" cy="5143500"/>
          </a:xfrm>
          <a:prstGeom prst="rect">
            <a:avLst/>
          </a:prstGeom>
          <a:noFill/>
          <a:ln>
            <a:noFill/>
          </a:ln>
        </p:spPr>
      </p:pic>
      <p:pic>
        <p:nvPicPr>
          <p:cNvPr id="144" name="Google Shape;144;p20"/>
          <p:cNvPicPr preferRelativeResize="0"/>
          <p:nvPr/>
        </p:nvPicPr>
        <p:blipFill>
          <a:blip r:embed="rId4">
            <a:alphaModFix amt="74000"/>
          </a:blip>
          <a:stretch>
            <a:fillRect/>
          </a:stretch>
        </p:blipFill>
        <p:spPr>
          <a:xfrm>
            <a:off x="7618050" y="4805850"/>
            <a:ext cx="213851" cy="213851"/>
          </a:xfrm>
          <a:prstGeom prst="rect">
            <a:avLst/>
          </a:prstGeom>
          <a:noFill/>
          <a:ln>
            <a:noFill/>
          </a:ln>
        </p:spPr>
      </p:pic>
      <p:sp>
        <p:nvSpPr>
          <p:cNvPr id="145" name="Google Shape;145;p20"/>
          <p:cNvSpPr txBox="1"/>
          <p:nvPr/>
        </p:nvSpPr>
        <p:spPr>
          <a:xfrm>
            <a:off x="7793665" y="4772523"/>
            <a:ext cx="1426200" cy="2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B7B7B7"/>
                </a:solidFill>
                <a:latin typeface="Montserrat Black"/>
                <a:ea typeface="Montserrat Black"/>
                <a:cs typeface="Montserrat Black"/>
                <a:sym typeface="Montserrat Black"/>
              </a:rPr>
              <a:t>THE DATAVADERS</a:t>
            </a:r>
            <a:endParaRPr sz="900">
              <a:solidFill>
                <a:srgbClr val="B7B7B7"/>
              </a:solidFill>
              <a:latin typeface="Montserrat Black"/>
              <a:ea typeface="Montserrat Black"/>
              <a:cs typeface="Montserrat Black"/>
              <a:sym typeface="Montserrat Black"/>
            </a:endParaRPr>
          </a:p>
        </p:txBody>
      </p:sp>
      <p:sp>
        <p:nvSpPr>
          <p:cNvPr id="146" name="Google Shape;146;p20"/>
          <p:cNvSpPr txBox="1"/>
          <p:nvPr>
            <p:ph idx="4294967295" type="ctrTitle"/>
          </p:nvPr>
        </p:nvSpPr>
        <p:spPr>
          <a:xfrm>
            <a:off x="778425" y="979550"/>
            <a:ext cx="3914700" cy="15732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4800">
                <a:solidFill>
                  <a:srgbClr val="5B0F00"/>
                </a:solidFill>
                <a:latin typeface="Tajawal Black"/>
                <a:ea typeface="Tajawal Black"/>
                <a:cs typeface="Tajawal Black"/>
                <a:sym typeface="Tajawal Black"/>
              </a:rPr>
              <a:t>LOVE YOUR</a:t>
            </a:r>
            <a:endParaRPr sz="4800">
              <a:solidFill>
                <a:srgbClr val="5B0F00"/>
              </a:solidFill>
              <a:latin typeface="Tajawal Black"/>
              <a:ea typeface="Tajawal Black"/>
              <a:cs typeface="Tajawal Black"/>
              <a:sym typeface="Tajawal Black"/>
            </a:endParaRPr>
          </a:p>
          <a:p>
            <a:pPr indent="0" lvl="0" marL="0" rtl="0" algn="l">
              <a:lnSpc>
                <a:spcPct val="90000"/>
              </a:lnSpc>
              <a:spcBef>
                <a:spcPts val="0"/>
              </a:spcBef>
              <a:spcAft>
                <a:spcPts val="0"/>
              </a:spcAft>
              <a:buNone/>
            </a:pPr>
            <a:r>
              <a:rPr lang="en" sz="4800">
                <a:solidFill>
                  <a:srgbClr val="5B0F00"/>
                </a:solidFill>
                <a:latin typeface="Tajawal Black"/>
                <a:ea typeface="Tajawal Black"/>
                <a:cs typeface="Tajawal Black"/>
                <a:sym typeface="Tajawal Black"/>
              </a:rPr>
              <a:t>HEART</a:t>
            </a:r>
            <a:endParaRPr sz="4800">
              <a:solidFill>
                <a:srgbClr val="5B0F00"/>
              </a:solidFill>
              <a:latin typeface="Tajawal Black"/>
              <a:ea typeface="Tajawal Black"/>
              <a:cs typeface="Tajawal Black"/>
              <a:sym typeface="Tajawal Black"/>
            </a:endParaRPr>
          </a:p>
        </p:txBody>
      </p:sp>
      <p:sp>
        <p:nvSpPr>
          <p:cNvPr id="147" name="Google Shape;147;p20"/>
          <p:cNvSpPr txBox="1"/>
          <p:nvPr>
            <p:ph idx="1" type="subTitle"/>
          </p:nvPr>
        </p:nvSpPr>
        <p:spPr>
          <a:xfrm>
            <a:off x="820000" y="2554425"/>
            <a:ext cx="3604800" cy="171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200">
                <a:solidFill>
                  <a:srgbClr val="BA2121"/>
                </a:solidFill>
                <a:latin typeface="Lora"/>
                <a:ea typeface="Lora"/>
                <a:cs typeface="Lora"/>
                <a:sym typeface="Lora"/>
              </a:rPr>
              <a:t>Our mission:</a:t>
            </a:r>
            <a:endParaRPr b="1" sz="1200">
              <a:solidFill>
                <a:srgbClr val="BA2121"/>
              </a:solidFill>
              <a:latin typeface="Lora"/>
              <a:ea typeface="Lora"/>
              <a:cs typeface="Lora"/>
              <a:sym typeface="Lora"/>
            </a:endParaRPr>
          </a:p>
          <a:p>
            <a:pPr indent="-304800" lvl="0" marL="457200" rtl="0" algn="l">
              <a:lnSpc>
                <a:spcPct val="115000"/>
              </a:lnSpc>
              <a:spcBef>
                <a:spcPts val="1000"/>
              </a:spcBef>
              <a:spcAft>
                <a:spcPts val="0"/>
              </a:spcAft>
              <a:buClr>
                <a:srgbClr val="434343"/>
              </a:buClr>
              <a:buSzPts val="1200"/>
              <a:buFont typeface="Lora"/>
              <a:buChar char="●"/>
            </a:pPr>
            <a:r>
              <a:rPr lang="en" sz="1200">
                <a:solidFill>
                  <a:srgbClr val="434343"/>
                </a:solidFill>
                <a:latin typeface="Lora"/>
                <a:ea typeface="Lora"/>
                <a:cs typeface="Lora"/>
                <a:sym typeface="Lora"/>
              </a:rPr>
              <a:t>Increase awareness regarding heart disease among women.</a:t>
            </a:r>
            <a:endParaRPr sz="1200">
              <a:solidFill>
                <a:srgbClr val="434343"/>
              </a:solidFill>
              <a:latin typeface="Lora"/>
              <a:ea typeface="Lora"/>
              <a:cs typeface="Lora"/>
              <a:sym typeface="Lora"/>
            </a:endParaRPr>
          </a:p>
          <a:p>
            <a:pPr indent="-304800" lvl="0" marL="457200" rtl="0" algn="l">
              <a:lnSpc>
                <a:spcPct val="115000"/>
              </a:lnSpc>
              <a:spcBef>
                <a:spcPts val="0"/>
              </a:spcBef>
              <a:spcAft>
                <a:spcPts val="0"/>
              </a:spcAft>
              <a:buClr>
                <a:srgbClr val="434343"/>
              </a:buClr>
              <a:buSzPts val="1200"/>
              <a:buFont typeface="Lora"/>
              <a:buChar char="●"/>
            </a:pPr>
            <a:r>
              <a:rPr lang="en" sz="1200">
                <a:solidFill>
                  <a:srgbClr val="434343"/>
                </a:solidFill>
                <a:latin typeface="Lora"/>
                <a:ea typeface="Lora"/>
                <a:cs typeface="Lora"/>
                <a:sym typeface="Lora"/>
              </a:rPr>
              <a:t>Encourage women to engage in conversations with their doctors, properly evaluate their risk, proactively lower their risk.</a:t>
            </a:r>
            <a:endParaRPr sz="1200">
              <a:solidFill>
                <a:srgbClr val="434343"/>
              </a:solidFill>
              <a:latin typeface="Lora"/>
              <a:ea typeface="Lora"/>
              <a:cs typeface="Lora"/>
              <a:sym typeface="Lora"/>
            </a:endParaRPr>
          </a:p>
          <a:p>
            <a:pPr indent="0" lvl="0" marL="0" rtl="0" algn="l">
              <a:spcBef>
                <a:spcPts val="0"/>
              </a:spcBef>
              <a:spcAft>
                <a:spcPts val="0"/>
              </a:spcAft>
              <a:buClr>
                <a:schemeClr val="dk1"/>
              </a:buClr>
              <a:buSzPts val="1100"/>
              <a:buFont typeface="Arial"/>
              <a:buNone/>
            </a:pPr>
            <a:r>
              <a:t/>
            </a:r>
            <a:endParaRPr sz="1200">
              <a:solidFill>
                <a:srgbClr val="434343"/>
              </a:solidFill>
              <a:latin typeface="Lora"/>
              <a:ea typeface="Lora"/>
              <a:cs typeface="Lora"/>
              <a:sym typeface="Lora"/>
            </a:endParaRPr>
          </a:p>
        </p:txBody>
      </p:sp>
      <p:cxnSp>
        <p:nvCxnSpPr>
          <p:cNvPr id="148" name="Google Shape;148;p20"/>
          <p:cNvCxnSpPr/>
          <p:nvPr/>
        </p:nvCxnSpPr>
        <p:spPr>
          <a:xfrm>
            <a:off x="926525" y="2478234"/>
            <a:ext cx="3351000" cy="0"/>
          </a:xfrm>
          <a:prstGeom prst="straightConnector1">
            <a:avLst/>
          </a:prstGeom>
          <a:noFill/>
          <a:ln cap="flat" cmpd="sng" w="19050">
            <a:solidFill>
              <a:srgbClr val="5B0F00"/>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pic>
        <p:nvPicPr>
          <p:cNvPr id="153" name="Google Shape;153;p21"/>
          <p:cNvPicPr preferRelativeResize="0"/>
          <p:nvPr/>
        </p:nvPicPr>
        <p:blipFill>
          <a:blip r:embed="rId3">
            <a:alphaModFix/>
          </a:blip>
          <a:stretch>
            <a:fillRect/>
          </a:stretch>
        </p:blipFill>
        <p:spPr>
          <a:xfrm>
            <a:off x="0" y="0"/>
            <a:ext cx="9144001" cy="5143502"/>
          </a:xfrm>
          <a:prstGeom prst="rect">
            <a:avLst/>
          </a:prstGeom>
          <a:noFill/>
          <a:ln>
            <a:noFill/>
          </a:ln>
        </p:spPr>
      </p:pic>
      <p:sp>
        <p:nvSpPr>
          <p:cNvPr id="154" name="Google Shape;154;p21"/>
          <p:cNvSpPr/>
          <p:nvPr/>
        </p:nvSpPr>
        <p:spPr>
          <a:xfrm>
            <a:off x="0" y="0"/>
            <a:ext cx="9144000" cy="5143500"/>
          </a:xfrm>
          <a:prstGeom prst="rect">
            <a:avLst/>
          </a:prstGeom>
          <a:solidFill>
            <a:srgbClr val="990000">
              <a:alpha val="838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1"/>
          <p:cNvSpPr/>
          <p:nvPr/>
        </p:nvSpPr>
        <p:spPr>
          <a:xfrm>
            <a:off x="482700" y="437823"/>
            <a:ext cx="8178600" cy="4215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1"/>
          <p:cNvSpPr txBox="1"/>
          <p:nvPr>
            <p:ph type="title"/>
          </p:nvPr>
        </p:nvSpPr>
        <p:spPr>
          <a:xfrm>
            <a:off x="753350" y="618225"/>
            <a:ext cx="6736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B0F00"/>
                </a:solidFill>
                <a:latin typeface="Tajawal Black"/>
                <a:ea typeface="Tajawal Black"/>
                <a:cs typeface="Tajawal Black"/>
                <a:sym typeface="Tajawal Black"/>
              </a:rPr>
              <a:t>WHO IS THE TARGET SEGMENT?</a:t>
            </a:r>
            <a:endParaRPr>
              <a:solidFill>
                <a:srgbClr val="5B0F00"/>
              </a:solidFill>
              <a:latin typeface="Tajawal Black"/>
              <a:ea typeface="Tajawal Black"/>
              <a:cs typeface="Tajawal Black"/>
              <a:sym typeface="Tajawal Black"/>
            </a:endParaRPr>
          </a:p>
        </p:txBody>
      </p:sp>
      <p:sp>
        <p:nvSpPr>
          <p:cNvPr id="157" name="Google Shape;157;p21"/>
          <p:cNvSpPr txBox="1"/>
          <p:nvPr/>
        </p:nvSpPr>
        <p:spPr>
          <a:xfrm>
            <a:off x="1791300" y="3126625"/>
            <a:ext cx="5561400" cy="10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500">
                <a:solidFill>
                  <a:schemeClr val="dk2"/>
                </a:solidFill>
                <a:latin typeface="Lora"/>
                <a:ea typeface="Lora"/>
                <a:cs typeface="Lora"/>
                <a:sym typeface="Lora"/>
              </a:rPr>
              <a:t>Given what we know, Canadian women from </a:t>
            </a:r>
            <a:r>
              <a:rPr b="1" lang="en" sz="1500">
                <a:solidFill>
                  <a:schemeClr val="dk2"/>
                </a:solidFill>
                <a:latin typeface="Lora"/>
                <a:ea typeface="Lora"/>
                <a:cs typeface="Lora"/>
                <a:sym typeface="Lora"/>
              </a:rPr>
              <a:t>ages 40-60 are at high risk of a combination of cardiovascular disease and osteoarthritis.</a:t>
            </a:r>
            <a:endParaRPr b="1" sz="1500">
              <a:solidFill>
                <a:schemeClr val="dk2"/>
              </a:solidFill>
              <a:latin typeface="Lora"/>
              <a:ea typeface="Lora"/>
              <a:cs typeface="Lora"/>
              <a:sym typeface="Lora"/>
            </a:endParaRPr>
          </a:p>
        </p:txBody>
      </p:sp>
      <p:pic>
        <p:nvPicPr>
          <p:cNvPr id="158" name="Google Shape;158;p21"/>
          <p:cNvPicPr preferRelativeResize="0"/>
          <p:nvPr/>
        </p:nvPicPr>
        <p:blipFill>
          <a:blip r:embed="rId4">
            <a:alphaModFix/>
          </a:blip>
          <a:stretch>
            <a:fillRect/>
          </a:stretch>
        </p:blipFill>
        <p:spPr>
          <a:xfrm>
            <a:off x="3729913" y="1390500"/>
            <a:ext cx="1684176" cy="1684176"/>
          </a:xfrm>
          <a:prstGeom prst="rect">
            <a:avLst/>
          </a:prstGeom>
          <a:noFill/>
          <a:ln>
            <a:noFill/>
          </a:ln>
        </p:spPr>
      </p:pic>
      <p:pic>
        <p:nvPicPr>
          <p:cNvPr id="159" name="Google Shape;159;p21"/>
          <p:cNvPicPr preferRelativeResize="0"/>
          <p:nvPr/>
        </p:nvPicPr>
        <p:blipFill>
          <a:blip r:embed="rId5">
            <a:alphaModFix amt="61000"/>
          </a:blip>
          <a:stretch>
            <a:fillRect/>
          </a:stretch>
        </p:blipFill>
        <p:spPr>
          <a:xfrm>
            <a:off x="7618050" y="4805850"/>
            <a:ext cx="213851" cy="213851"/>
          </a:xfrm>
          <a:prstGeom prst="rect">
            <a:avLst/>
          </a:prstGeom>
          <a:noFill/>
          <a:ln>
            <a:noFill/>
          </a:ln>
        </p:spPr>
      </p:pic>
      <p:sp>
        <p:nvSpPr>
          <p:cNvPr id="160" name="Google Shape;160;p21"/>
          <p:cNvSpPr txBox="1"/>
          <p:nvPr/>
        </p:nvSpPr>
        <p:spPr>
          <a:xfrm>
            <a:off x="7793665" y="4772523"/>
            <a:ext cx="1426200" cy="2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CCCCCC"/>
                </a:solidFill>
                <a:latin typeface="Montserrat Black"/>
                <a:ea typeface="Montserrat Black"/>
                <a:cs typeface="Montserrat Black"/>
                <a:sym typeface="Montserrat Black"/>
              </a:rPr>
              <a:t>THE DATAVADERS</a:t>
            </a:r>
            <a:endParaRPr sz="900">
              <a:solidFill>
                <a:srgbClr val="CCCCCC"/>
              </a:solidFill>
              <a:latin typeface="Montserrat Black"/>
              <a:ea typeface="Montserrat Black"/>
              <a:cs typeface="Montserrat Black"/>
              <a:sym typeface="Montserrat Black"/>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